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handoutMasterIdLst>
    <p:handoutMasterId r:id="rId56"/>
  </p:handoutMasterIdLst>
  <p:sldIdLst>
    <p:sldId id="356" r:id="rId2"/>
    <p:sldId id="355" r:id="rId3"/>
    <p:sldId id="341" r:id="rId4"/>
    <p:sldId id="342" r:id="rId5"/>
    <p:sldId id="359" r:id="rId6"/>
    <p:sldId id="360" r:id="rId7"/>
    <p:sldId id="282" r:id="rId8"/>
    <p:sldId id="352" r:id="rId9"/>
    <p:sldId id="353" r:id="rId10"/>
    <p:sldId id="354" r:id="rId11"/>
    <p:sldId id="313" r:id="rId12"/>
    <p:sldId id="314" r:id="rId13"/>
    <p:sldId id="343" r:id="rId14"/>
    <p:sldId id="344" r:id="rId15"/>
    <p:sldId id="315" r:id="rId16"/>
    <p:sldId id="316" r:id="rId17"/>
    <p:sldId id="348" r:id="rId18"/>
    <p:sldId id="346" r:id="rId19"/>
    <p:sldId id="283" r:id="rId20"/>
    <p:sldId id="284" r:id="rId21"/>
    <p:sldId id="285" r:id="rId22"/>
    <p:sldId id="357" r:id="rId23"/>
    <p:sldId id="291" r:id="rId24"/>
    <p:sldId id="292" r:id="rId25"/>
    <p:sldId id="321" r:id="rId26"/>
    <p:sldId id="326" r:id="rId27"/>
    <p:sldId id="319" r:id="rId28"/>
    <p:sldId id="299" r:id="rId29"/>
    <p:sldId id="301" r:id="rId30"/>
    <p:sldId id="327" r:id="rId31"/>
    <p:sldId id="328" r:id="rId32"/>
    <p:sldId id="329" r:id="rId33"/>
    <p:sldId id="332" r:id="rId34"/>
    <p:sldId id="333" r:id="rId35"/>
    <p:sldId id="358" r:id="rId36"/>
    <p:sldId id="349" r:id="rId37"/>
    <p:sldId id="334" r:id="rId38"/>
    <p:sldId id="335" r:id="rId39"/>
    <p:sldId id="336" r:id="rId40"/>
    <p:sldId id="350" r:id="rId41"/>
    <p:sldId id="351" r:id="rId42"/>
    <p:sldId id="363" r:id="rId43"/>
    <p:sldId id="318" r:id="rId44"/>
    <p:sldId id="320" r:id="rId45"/>
    <p:sldId id="368" r:id="rId46"/>
    <p:sldId id="322" r:id="rId47"/>
    <p:sldId id="330" r:id="rId48"/>
    <p:sldId id="375" r:id="rId49"/>
    <p:sldId id="376" r:id="rId50"/>
    <p:sldId id="312" r:id="rId51"/>
    <p:sldId id="331" r:id="rId52"/>
    <p:sldId id="347" r:id="rId53"/>
    <p:sldId id="305"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006600"/>
    <a:srgbClr val="990099"/>
    <a:srgbClr val="FF3300"/>
    <a:srgbClr val="FF0000"/>
    <a:srgbClr val="009900"/>
    <a:srgbClr val="FF3399"/>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60" d="100"/>
          <a:sy n="60" d="100"/>
        </p:scale>
        <p:origin x="1388" y="44"/>
      </p:cViewPr>
      <p:guideLst>
        <p:guide orient="horz" pos="2160"/>
        <p:guide pos="2880"/>
      </p:guideLst>
    </p:cSldViewPr>
  </p:slideViewPr>
  <p:outlineViewPr>
    <p:cViewPr>
      <p:scale>
        <a:sx n="50" d="100"/>
        <a:sy n="50"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29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slide" Target="slides/slide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lbertus Extra Bold" pitchFamily="34" charset="0"/>
                <a:cs typeface="Times New Roman" panose="02020603050405020304" pitchFamily="18" charset="0"/>
              </a:defRPr>
            </a:lvl1pPr>
          </a:lstStyle>
          <a:p>
            <a:pPr>
              <a:defRPr/>
            </a:pPr>
            <a:endParaRPr lang="en-US"/>
          </a:p>
        </p:txBody>
      </p:sp>
      <p:sp>
        <p:nvSpPr>
          <p:cNvPr id="24579" name="Rectangle 1027"/>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lbertus Extra Bold" pitchFamily="34" charset="0"/>
                <a:cs typeface="Times New Roman" panose="02020603050405020304" pitchFamily="18" charset="0"/>
              </a:defRPr>
            </a:lvl1pPr>
          </a:lstStyle>
          <a:p>
            <a:pPr>
              <a:defRPr/>
            </a:pPr>
            <a:endParaRPr lang="en-US"/>
          </a:p>
        </p:txBody>
      </p:sp>
      <p:sp>
        <p:nvSpPr>
          <p:cNvPr id="24580" name="Rectangle 1028"/>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lbertus Extra Bold" pitchFamily="34" charset="0"/>
                <a:cs typeface="Times New Roman" panose="02020603050405020304" pitchFamily="18" charset="0"/>
              </a:defRPr>
            </a:lvl1pPr>
          </a:lstStyle>
          <a:p>
            <a:pPr>
              <a:defRPr/>
            </a:pPr>
            <a:endParaRPr lang="en-US"/>
          </a:p>
        </p:txBody>
      </p:sp>
      <p:sp>
        <p:nvSpPr>
          <p:cNvPr id="2458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lbertus Extra Bold" pitchFamily="34" charset="0"/>
                <a:cs typeface="Times New Roman" panose="02020603050405020304" pitchFamily="18" charset="0"/>
              </a:defRPr>
            </a:lvl1pPr>
          </a:lstStyle>
          <a:p>
            <a:pPr>
              <a:defRPr/>
            </a:pPr>
            <a:fld id="{71D78FD2-35EC-4C5C-8FEA-B711870073E6}"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DF21D6-B2CA-4344-90EB-CCB0818EB636}" type="datetimeFigureOut">
              <a:rPr lang="en-US" smtClean="0"/>
              <a:t>7/4/2022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CD0B72-1B1A-417B-9418-AA9C58C7192A}"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p:sp>
      <p:sp>
        <p:nvSpPr>
          <p:cNvPr id="14339" name="Rectangle 3"/>
          <p:cNvSpPr>
            <a:spLocks noGrp="1" noChangeArrowheads="1"/>
          </p:cNvSpPr>
          <p:nvPr>
            <p:ph type="body" idx="1"/>
          </p:nvPr>
        </p:nvSpPr>
        <p:spPr>
          <a:noFill/>
        </p:spPr>
        <p:txBody>
          <a:bodyPr lIns="89730" tIns="44865" rIns="89730" bIns="44865"/>
          <a:lstStyle/>
          <a:p>
            <a:endParaRPr lang="id-ID">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p:nvPr/>
        </p:nvGrpSpPr>
        <p:grpSpPr bwMode="auto">
          <a:xfrm>
            <a:off x="-3222625" y="304800"/>
            <a:ext cx="11909425" cy="4724400"/>
            <a:chOff x="-2030" y="192"/>
            <a:chExt cx="7502" cy="2976"/>
          </a:xfrm>
        </p:grpSpPr>
        <p:sp>
          <p:nvSpPr>
            <p:cNvPr id="5" name="Line 3"/>
            <p:cNvSpPr>
              <a:spLocks noChangeShapeType="1"/>
            </p:cNvSpPr>
            <p:nvPr/>
          </p:nvSpPr>
          <p:spPr bwMode="auto">
            <a:xfrm>
              <a:off x="912" y="1584"/>
              <a:ext cx="4560" cy="0"/>
            </a:xfrm>
            <a:prstGeom prst="line">
              <a:avLst/>
            </a:prstGeom>
            <a:noFill/>
            <a:ln w="12700">
              <a:solidFill>
                <a:schemeClr val="tx1"/>
              </a:solidFill>
              <a:round/>
            </a:ln>
            <a:effectLst/>
          </p:spPr>
          <p:txBody>
            <a:bodyPr/>
            <a:lstStyle/>
            <a:p>
              <a:pPr>
                <a:defRPr/>
              </a:pPr>
              <a:endParaRPr lang="id-ID"/>
            </a:p>
          </p:txBody>
        </p:sp>
        <p:sp>
          <p:nvSpPr>
            <p:cNvPr id="6" name="AutoShape 4"/>
            <p:cNvSpPr>
              <a:spLocks noChangeArrowheads="1"/>
            </p:cNvSpPr>
            <p:nvPr/>
          </p:nvSpPr>
          <p:spPr bwMode="auto">
            <a:xfrm>
              <a:off x="-1584" y="864"/>
              <a:ext cx="2304" cy="2304"/>
            </a:xfrm>
            <a:custGeom>
              <a:avLst/>
              <a:gdLst>
                <a:gd name="G0" fmla="+- 12083 0 0"/>
                <a:gd name="G1" fmla="+- -3200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4083" y="2368"/>
                </a:cxn>
                <a:cxn ang="0">
                  <a:pos x="64000" y="32000"/>
                </a:cxn>
                <a:cxn ang="0">
                  <a:pos x="44083" y="61631"/>
                </a:cxn>
                <a:cxn ang="0">
                  <a:pos x="44083" y="61631"/>
                </a:cxn>
                <a:cxn ang="0">
                  <a:pos x="44082" y="61631"/>
                </a:cxn>
                <a:cxn ang="0">
                  <a:pos x="44083" y="61632"/>
                </a:cxn>
                <a:cxn ang="0">
                  <a:pos x="44083" y="2368"/>
                </a:cxn>
                <a:cxn ang="0">
                  <a:pos x="44082" y="2368"/>
                </a:cxn>
                <a:cxn ang="0">
                  <a:pos x="44083" y="2368"/>
                </a:cxn>
              </a:cxnLst>
              <a:rect l="T13" t="T15" r="T17" b="T19"/>
              <a:pathLst>
                <a:path w="64000" h="64000">
                  <a:moveTo>
                    <a:pt x="44083" y="2368"/>
                  </a:moveTo>
                  <a:cubicBezTo>
                    <a:pt x="56127" y="7280"/>
                    <a:pt x="64000" y="18993"/>
                    <a:pt x="64000" y="32000"/>
                  </a:cubicBezTo>
                  <a:cubicBezTo>
                    <a:pt x="64000" y="45006"/>
                    <a:pt x="56127" y="56719"/>
                    <a:pt x="44083" y="61631"/>
                  </a:cubicBezTo>
                  <a:cubicBezTo>
                    <a:pt x="44082" y="61631"/>
                    <a:pt x="44082" y="61631"/>
                    <a:pt x="44082" y="61631"/>
                  </a:cubicBezTo>
                  <a:lnTo>
                    <a:pt x="44083" y="61632"/>
                  </a:lnTo>
                  <a:lnTo>
                    <a:pt x="44083" y="2368"/>
                  </a:lnTo>
                  <a:lnTo>
                    <a:pt x="44082" y="2368"/>
                  </a:lnTo>
                  <a:cubicBezTo>
                    <a:pt x="44082" y="2368"/>
                    <a:pt x="44082" y="2368"/>
                    <a:pt x="44083" y="2368"/>
                  </a:cubicBezTo>
                  <a:close/>
                </a:path>
              </a:pathLst>
            </a:custGeom>
            <a:solidFill>
              <a:schemeClr val="accent2"/>
            </a:solidFill>
            <a:ln w="9525">
              <a:noFill/>
              <a:miter lim="800000"/>
            </a:ln>
          </p:spPr>
          <p:txBody>
            <a:bodyPr/>
            <a:lstStyle/>
            <a:p>
              <a:pPr>
                <a:defRPr/>
              </a:pPr>
              <a:endParaRPr lang="en-GB" sz="2400">
                <a:latin typeface="Times New Roman" panose="02020603050405020304" pitchFamily="18" charset="0"/>
              </a:endParaRPr>
            </a:p>
          </p:txBody>
        </p:sp>
        <p:sp>
          <p:nvSpPr>
            <p:cNvPr id="7" name="AutoShape 5"/>
            <p:cNvSpPr>
              <a:spLocks noChangeArrowheads="1"/>
            </p:cNvSpPr>
            <p:nvPr/>
          </p:nvSpPr>
          <p:spPr bwMode="auto">
            <a:xfrm>
              <a:off x="-2030" y="192"/>
              <a:ext cx="2544" cy="2544"/>
            </a:xfrm>
            <a:custGeom>
              <a:avLst/>
              <a:gdLst>
                <a:gd name="G0" fmla="+- 18994 0 0"/>
                <a:gd name="G1" fmla="+- -3001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994" y="6246"/>
                </a:cxn>
                <a:cxn ang="0">
                  <a:pos x="64000" y="32000"/>
                </a:cxn>
                <a:cxn ang="0">
                  <a:pos x="50994" y="57753"/>
                </a:cxn>
                <a:cxn ang="0">
                  <a:pos x="50994" y="57753"/>
                </a:cxn>
                <a:cxn ang="0">
                  <a:pos x="50993" y="57753"/>
                </a:cxn>
                <a:cxn ang="0">
                  <a:pos x="50994" y="57754"/>
                </a:cxn>
                <a:cxn ang="0">
                  <a:pos x="50994" y="6246"/>
                </a:cxn>
                <a:cxn ang="0">
                  <a:pos x="50993" y="6246"/>
                </a:cxn>
                <a:cxn ang="0">
                  <a:pos x="50994" y="6246"/>
                </a:cxn>
              </a:cxnLst>
              <a:rect l="T13" t="T15" r="T17" b="T19"/>
              <a:pathLst>
                <a:path w="64000" h="64000">
                  <a:moveTo>
                    <a:pt x="50994" y="6246"/>
                  </a:moveTo>
                  <a:cubicBezTo>
                    <a:pt x="59172" y="12279"/>
                    <a:pt x="64000" y="21837"/>
                    <a:pt x="64000" y="32000"/>
                  </a:cubicBezTo>
                  <a:cubicBezTo>
                    <a:pt x="64000" y="42162"/>
                    <a:pt x="59172" y="51720"/>
                    <a:pt x="50994" y="57753"/>
                  </a:cubicBezTo>
                  <a:cubicBezTo>
                    <a:pt x="50993" y="57753"/>
                    <a:pt x="50993" y="57753"/>
                    <a:pt x="50993" y="57753"/>
                  </a:cubicBezTo>
                  <a:lnTo>
                    <a:pt x="50994" y="57754"/>
                  </a:lnTo>
                  <a:lnTo>
                    <a:pt x="50994" y="6246"/>
                  </a:lnTo>
                  <a:lnTo>
                    <a:pt x="50993" y="6246"/>
                  </a:lnTo>
                  <a:cubicBezTo>
                    <a:pt x="50993" y="6246"/>
                    <a:pt x="50993" y="6246"/>
                    <a:pt x="50994" y="6246"/>
                  </a:cubicBezTo>
                  <a:close/>
                </a:path>
              </a:pathLst>
            </a:custGeom>
            <a:solidFill>
              <a:schemeClr val="hlink"/>
            </a:solidFill>
            <a:ln w="9525">
              <a:noFill/>
              <a:miter lim="800000"/>
            </a:ln>
          </p:spPr>
          <p:txBody>
            <a:bodyPr/>
            <a:lstStyle/>
            <a:p>
              <a:pPr>
                <a:defRPr/>
              </a:pPr>
              <a:endParaRPr lang="en-GB">
                <a:latin typeface="Arial" panose="020B0604020202020204" pitchFamily="34" charset="0"/>
              </a:endParaRPr>
            </a:p>
          </p:txBody>
        </p:sp>
      </p:grpSp>
      <p:sp>
        <p:nvSpPr>
          <p:cNvPr id="96262" name="Rectangle 6"/>
          <p:cNvSpPr>
            <a:spLocks noGrp="1" noChangeArrowheads="1"/>
          </p:cNvSpPr>
          <p:nvPr>
            <p:ph type="ctrTitle"/>
          </p:nvPr>
        </p:nvSpPr>
        <p:spPr>
          <a:xfrm>
            <a:off x="1443038" y="985838"/>
            <a:ext cx="7239000" cy="1444625"/>
          </a:xfrm>
        </p:spPr>
        <p:txBody>
          <a:bodyPr/>
          <a:lstStyle>
            <a:lvl1pPr>
              <a:defRPr sz="4000"/>
            </a:lvl1pPr>
          </a:lstStyle>
          <a:p>
            <a:r>
              <a:rPr lang="en-GB"/>
              <a:t>Click to edit Master title style</a:t>
            </a:r>
          </a:p>
        </p:txBody>
      </p:sp>
      <p:sp>
        <p:nvSpPr>
          <p:cNvPr id="96263" name="Rectangle 7"/>
          <p:cNvSpPr>
            <a:spLocks noGrp="1" noChangeArrowheads="1"/>
          </p:cNvSpPr>
          <p:nvPr>
            <p:ph type="subTitle" idx="1"/>
          </p:nvPr>
        </p:nvSpPr>
        <p:spPr>
          <a:xfrm>
            <a:off x="1443038" y="3427413"/>
            <a:ext cx="7239000" cy="1752600"/>
          </a:xfrm>
        </p:spPr>
        <p:txBody>
          <a:bodyPr/>
          <a:lstStyle>
            <a:lvl1pPr marL="0" indent="0">
              <a:buFont typeface="Wingdings" panose="05000000000000000000" pitchFamily="2" charset="2"/>
              <a:buNone/>
              <a:defRPr/>
            </a:lvl1pPr>
          </a:lstStyle>
          <a:p>
            <a:r>
              <a:rPr lang="en-GB"/>
              <a:t>Click to edit Master subtitle style</a:t>
            </a:r>
          </a:p>
        </p:txBody>
      </p:sp>
      <p:sp>
        <p:nvSpPr>
          <p:cNvPr id="8" name="Rectangle 8"/>
          <p:cNvSpPr>
            <a:spLocks noGrp="1" noChangeArrowheads="1"/>
          </p:cNvSpPr>
          <p:nvPr>
            <p:ph type="dt" sz="half" idx="10"/>
          </p:nvPr>
        </p:nvSpPr>
        <p:spPr/>
        <p:txBody>
          <a:bodyPr/>
          <a:lstStyle>
            <a:lvl1pPr>
              <a:defRPr/>
            </a:lvl1pPr>
          </a:lstStyle>
          <a:p>
            <a:pPr>
              <a:defRPr/>
            </a:pPr>
            <a:fld id="{2B53BE01-4D5D-4432-9050-31A89DD1F817}" type="datetimeFigureOut">
              <a:rPr lang="en-US"/>
              <a:t>7/4/2022</a:t>
            </a:fld>
            <a:endParaRPr lang="en-GB"/>
          </a:p>
        </p:txBody>
      </p:sp>
      <p:sp>
        <p:nvSpPr>
          <p:cNvPr id="9" name="Rectangle 9"/>
          <p:cNvSpPr>
            <a:spLocks noGrp="1" noChangeArrowheads="1"/>
          </p:cNvSpPr>
          <p:nvPr>
            <p:ph type="ftr" sz="quarter" idx="11"/>
          </p:nvPr>
        </p:nvSpPr>
        <p:spPr/>
        <p:txBody>
          <a:bodyPr/>
          <a:lstStyle>
            <a:lvl1pPr>
              <a:defRPr/>
            </a:lvl1pPr>
          </a:lstStyle>
          <a:p>
            <a:pPr>
              <a:defRPr/>
            </a:pPr>
            <a:endParaRPr lang="en-GB"/>
          </a:p>
        </p:txBody>
      </p:sp>
      <p:sp>
        <p:nvSpPr>
          <p:cNvPr id="10" name="Rectangle 10"/>
          <p:cNvSpPr>
            <a:spLocks noGrp="1" noChangeArrowheads="1"/>
          </p:cNvSpPr>
          <p:nvPr>
            <p:ph type="sldNum" sz="quarter" idx="12"/>
          </p:nvPr>
        </p:nvSpPr>
        <p:spPr/>
        <p:txBody>
          <a:bodyPr/>
          <a:lstStyle>
            <a:lvl1pPr>
              <a:defRPr/>
            </a:lvl1pPr>
          </a:lstStyle>
          <a:p>
            <a:pPr>
              <a:defRPr/>
            </a:pPr>
            <a:fld id="{A600928B-6D6F-4998-AE3A-C8DBF9E574CD}" type="slidenum">
              <a:rPr lang="en-GB"/>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Rectangle 8"/>
          <p:cNvSpPr>
            <a:spLocks noGrp="1" noChangeArrowheads="1"/>
          </p:cNvSpPr>
          <p:nvPr>
            <p:ph type="dt" sz="half" idx="10"/>
          </p:nvPr>
        </p:nvSpPr>
        <p:spPr/>
        <p:txBody>
          <a:bodyPr/>
          <a:lstStyle>
            <a:lvl1pPr>
              <a:defRPr/>
            </a:lvl1pPr>
          </a:lstStyle>
          <a:p>
            <a:pPr>
              <a:defRPr/>
            </a:pPr>
            <a:fld id="{97515456-A738-43D3-8CBA-1AE67AD8DFEE}" type="datetimeFigureOut">
              <a:rPr lang="en-US"/>
              <a:t>7/4/2022</a:t>
            </a:fld>
            <a:endParaRPr lang="en-GB"/>
          </a:p>
        </p:txBody>
      </p:sp>
      <p:sp>
        <p:nvSpPr>
          <p:cNvPr id="5" name="Rectangle 9"/>
          <p:cNvSpPr>
            <a:spLocks noGrp="1" noChangeArrowheads="1"/>
          </p:cNvSpPr>
          <p:nvPr>
            <p:ph type="ftr" sz="quarter" idx="11"/>
          </p:nvPr>
        </p:nvSpPr>
        <p:spPr/>
        <p:txBody>
          <a:bodyPr/>
          <a:lstStyle>
            <a:lvl1pPr>
              <a:defRPr/>
            </a:lvl1pPr>
          </a:lstStyle>
          <a:p>
            <a:pPr>
              <a:defRPr/>
            </a:pPr>
            <a:endParaRPr lang="en-GB"/>
          </a:p>
        </p:txBody>
      </p:sp>
      <p:sp>
        <p:nvSpPr>
          <p:cNvPr id="6" name="Rectangle 10"/>
          <p:cNvSpPr>
            <a:spLocks noGrp="1" noChangeArrowheads="1"/>
          </p:cNvSpPr>
          <p:nvPr>
            <p:ph type="sldNum" sz="quarter" idx="12"/>
          </p:nvPr>
        </p:nvSpPr>
        <p:spPr/>
        <p:txBody>
          <a:bodyPr/>
          <a:lstStyle>
            <a:lvl1pPr>
              <a:defRPr/>
            </a:lvl1pPr>
          </a:lstStyle>
          <a:p>
            <a:pPr>
              <a:defRPr/>
            </a:pPr>
            <a:fld id="{4673246F-190F-4565-8F88-C9BF6163AD28}" type="slidenum">
              <a:rPr lang="en-GB"/>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301625"/>
            <a:ext cx="1827212" cy="5640388"/>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1370013" y="301625"/>
            <a:ext cx="5334000" cy="56403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Rectangle 8"/>
          <p:cNvSpPr>
            <a:spLocks noGrp="1" noChangeArrowheads="1"/>
          </p:cNvSpPr>
          <p:nvPr>
            <p:ph type="dt" sz="half" idx="10"/>
          </p:nvPr>
        </p:nvSpPr>
        <p:spPr/>
        <p:txBody>
          <a:bodyPr/>
          <a:lstStyle>
            <a:lvl1pPr>
              <a:defRPr/>
            </a:lvl1pPr>
          </a:lstStyle>
          <a:p>
            <a:pPr>
              <a:defRPr/>
            </a:pPr>
            <a:fld id="{F90C8E05-90C6-492A-8321-709BAF005C29}" type="datetimeFigureOut">
              <a:rPr lang="en-US"/>
              <a:t>7/4/2022</a:t>
            </a:fld>
            <a:endParaRPr lang="en-GB"/>
          </a:p>
        </p:txBody>
      </p:sp>
      <p:sp>
        <p:nvSpPr>
          <p:cNvPr id="5" name="Rectangle 9"/>
          <p:cNvSpPr>
            <a:spLocks noGrp="1" noChangeArrowheads="1"/>
          </p:cNvSpPr>
          <p:nvPr>
            <p:ph type="ftr" sz="quarter" idx="11"/>
          </p:nvPr>
        </p:nvSpPr>
        <p:spPr/>
        <p:txBody>
          <a:bodyPr/>
          <a:lstStyle>
            <a:lvl1pPr>
              <a:defRPr/>
            </a:lvl1pPr>
          </a:lstStyle>
          <a:p>
            <a:pPr>
              <a:defRPr/>
            </a:pPr>
            <a:endParaRPr lang="en-GB"/>
          </a:p>
        </p:txBody>
      </p:sp>
      <p:sp>
        <p:nvSpPr>
          <p:cNvPr id="6" name="Rectangle 10"/>
          <p:cNvSpPr>
            <a:spLocks noGrp="1" noChangeArrowheads="1"/>
          </p:cNvSpPr>
          <p:nvPr>
            <p:ph type="sldNum" sz="quarter" idx="12"/>
          </p:nvPr>
        </p:nvSpPr>
        <p:spPr/>
        <p:txBody>
          <a:bodyPr/>
          <a:lstStyle>
            <a:lvl1pPr>
              <a:defRPr/>
            </a:lvl1pPr>
          </a:lstStyle>
          <a:p>
            <a:pPr>
              <a:defRPr/>
            </a:pPr>
            <a:fld id="{E4BE1ED1-7F3C-4DCB-8B7C-9B3E3FD83840}" type="slidenum">
              <a:rPr lang="en-GB"/>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245225"/>
            <a:ext cx="2133600" cy="476250"/>
          </a:xfrm>
        </p:spPr>
        <p:txBody>
          <a:bodyPr/>
          <a:lstStyle>
            <a:lvl1pPr>
              <a:defRPr/>
            </a:lvl1pPr>
          </a:lstStyle>
          <a:p>
            <a:pPr>
              <a:defRPr/>
            </a:pPr>
            <a:fld id="{FAE04325-C44F-4BF6-8F5C-A97FFAD6C804}" type="datetime1">
              <a:rPr lang="en-US"/>
              <a:t>7/4/2022</a:t>
            </a:fld>
            <a:endParaRPr lang="en-US"/>
          </a:p>
        </p:txBody>
      </p:sp>
      <p:sp>
        <p:nvSpPr>
          <p:cNvPr id="8" name="Footer Placeholder 7"/>
          <p:cNvSpPr>
            <a:spLocks noGrp="1"/>
          </p:cNvSpPr>
          <p:nvPr>
            <p:ph type="ftr" sz="quarter" idx="11"/>
          </p:nvPr>
        </p:nvSpPr>
        <p:spPr>
          <a:xfrm>
            <a:off x="3124200" y="6245225"/>
            <a:ext cx="2895600" cy="476250"/>
          </a:xfrm>
        </p:spPr>
        <p:txBody>
          <a:bodyPr/>
          <a:lstStyle>
            <a:lvl1pPr>
              <a:defRPr/>
            </a:lvl1pPr>
          </a:lstStyle>
          <a:p>
            <a:pPr>
              <a:defRPr/>
            </a:pPr>
            <a:r>
              <a:rPr lang="en-US"/>
              <a:t>BADAN PSDMP DAN PMP - KEMDIKBUD</a:t>
            </a:r>
          </a:p>
        </p:txBody>
      </p:sp>
      <p:sp>
        <p:nvSpPr>
          <p:cNvPr id="9" name="Slide Number Placeholder 8"/>
          <p:cNvSpPr>
            <a:spLocks noGrp="1"/>
          </p:cNvSpPr>
          <p:nvPr>
            <p:ph type="sldNum" sz="quarter" idx="12"/>
          </p:nvPr>
        </p:nvSpPr>
        <p:spPr>
          <a:xfrm>
            <a:off x="6553200" y="6245225"/>
            <a:ext cx="2133600" cy="476250"/>
          </a:xfrm>
        </p:spPr>
        <p:txBody>
          <a:bodyPr/>
          <a:lstStyle>
            <a:lvl1pPr>
              <a:defRPr/>
            </a:lvl1pPr>
          </a:lstStyle>
          <a:p>
            <a:pPr>
              <a:defRPr/>
            </a:pPr>
            <a:fld id="{00769B5D-118B-4371-878D-D97B6A4E9438}" type="slidenum">
              <a:rPr lang="en-US"/>
              <a:t>‹#›</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Rectangle 8"/>
          <p:cNvSpPr>
            <a:spLocks noGrp="1" noChangeArrowheads="1"/>
          </p:cNvSpPr>
          <p:nvPr>
            <p:ph type="dt" sz="half" idx="10"/>
          </p:nvPr>
        </p:nvSpPr>
        <p:spPr/>
        <p:txBody>
          <a:bodyPr/>
          <a:lstStyle>
            <a:lvl1pPr>
              <a:defRPr/>
            </a:lvl1pPr>
          </a:lstStyle>
          <a:p>
            <a:pPr>
              <a:defRPr/>
            </a:pPr>
            <a:fld id="{9BE3317A-8FF1-45FA-AAC1-0293BE715AFE}" type="datetimeFigureOut">
              <a:rPr lang="en-US"/>
              <a:t>7/4/2022</a:t>
            </a:fld>
            <a:endParaRPr lang="en-GB"/>
          </a:p>
        </p:txBody>
      </p:sp>
      <p:sp>
        <p:nvSpPr>
          <p:cNvPr id="5" name="Rectangle 9"/>
          <p:cNvSpPr>
            <a:spLocks noGrp="1" noChangeArrowheads="1"/>
          </p:cNvSpPr>
          <p:nvPr>
            <p:ph type="ftr" sz="quarter" idx="11"/>
          </p:nvPr>
        </p:nvSpPr>
        <p:spPr/>
        <p:txBody>
          <a:bodyPr/>
          <a:lstStyle>
            <a:lvl1pPr>
              <a:defRPr/>
            </a:lvl1pPr>
          </a:lstStyle>
          <a:p>
            <a:pPr>
              <a:defRPr/>
            </a:pPr>
            <a:endParaRPr lang="en-GB"/>
          </a:p>
        </p:txBody>
      </p:sp>
      <p:sp>
        <p:nvSpPr>
          <p:cNvPr id="6" name="Rectangle 10"/>
          <p:cNvSpPr>
            <a:spLocks noGrp="1" noChangeArrowheads="1"/>
          </p:cNvSpPr>
          <p:nvPr>
            <p:ph type="sldNum" sz="quarter" idx="12"/>
          </p:nvPr>
        </p:nvSpPr>
        <p:spPr/>
        <p:txBody>
          <a:bodyPr/>
          <a:lstStyle>
            <a:lvl1pPr>
              <a:defRPr/>
            </a:lvl1pPr>
          </a:lstStyle>
          <a:p>
            <a:pPr>
              <a:defRPr/>
            </a:pPr>
            <a:fld id="{1AB066D4-A639-4DDF-88FD-CFAC5B099C40}" type="slidenum">
              <a:rPr lang="en-GB"/>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8"/>
          <p:cNvSpPr>
            <a:spLocks noGrp="1" noChangeArrowheads="1"/>
          </p:cNvSpPr>
          <p:nvPr>
            <p:ph type="dt" sz="half" idx="10"/>
          </p:nvPr>
        </p:nvSpPr>
        <p:spPr/>
        <p:txBody>
          <a:bodyPr/>
          <a:lstStyle>
            <a:lvl1pPr>
              <a:defRPr/>
            </a:lvl1pPr>
          </a:lstStyle>
          <a:p>
            <a:pPr>
              <a:defRPr/>
            </a:pPr>
            <a:fld id="{F6A720EF-0221-4FFC-8BA0-6DB384311B1E}" type="datetimeFigureOut">
              <a:rPr lang="en-US"/>
              <a:t>7/4/2022</a:t>
            </a:fld>
            <a:endParaRPr lang="en-GB"/>
          </a:p>
        </p:txBody>
      </p:sp>
      <p:sp>
        <p:nvSpPr>
          <p:cNvPr id="5" name="Rectangle 9"/>
          <p:cNvSpPr>
            <a:spLocks noGrp="1" noChangeArrowheads="1"/>
          </p:cNvSpPr>
          <p:nvPr>
            <p:ph type="ftr" sz="quarter" idx="11"/>
          </p:nvPr>
        </p:nvSpPr>
        <p:spPr/>
        <p:txBody>
          <a:bodyPr/>
          <a:lstStyle>
            <a:lvl1pPr>
              <a:defRPr/>
            </a:lvl1pPr>
          </a:lstStyle>
          <a:p>
            <a:pPr>
              <a:defRPr/>
            </a:pPr>
            <a:endParaRPr lang="en-GB"/>
          </a:p>
        </p:txBody>
      </p:sp>
      <p:sp>
        <p:nvSpPr>
          <p:cNvPr id="6" name="Rectangle 10"/>
          <p:cNvSpPr>
            <a:spLocks noGrp="1" noChangeArrowheads="1"/>
          </p:cNvSpPr>
          <p:nvPr>
            <p:ph type="sldNum" sz="quarter" idx="12"/>
          </p:nvPr>
        </p:nvSpPr>
        <p:spPr/>
        <p:txBody>
          <a:bodyPr/>
          <a:lstStyle>
            <a:lvl1pPr>
              <a:defRPr/>
            </a:lvl1pPr>
          </a:lstStyle>
          <a:p>
            <a:pPr>
              <a:defRPr/>
            </a:pPr>
            <a:fld id="{0A387CD1-3928-4F63-9598-EB1D69A5BA06}" type="slidenum">
              <a:rPr lang="en-GB"/>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1370013" y="1827213"/>
            <a:ext cx="35798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5102225" y="1827213"/>
            <a:ext cx="3581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Rectangle 8"/>
          <p:cNvSpPr>
            <a:spLocks noGrp="1" noChangeArrowheads="1"/>
          </p:cNvSpPr>
          <p:nvPr>
            <p:ph type="dt" sz="half" idx="10"/>
          </p:nvPr>
        </p:nvSpPr>
        <p:spPr/>
        <p:txBody>
          <a:bodyPr/>
          <a:lstStyle>
            <a:lvl1pPr>
              <a:defRPr/>
            </a:lvl1pPr>
          </a:lstStyle>
          <a:p>
            <a:pPr>
              <a:defRPr/>
            </a:pPr>
            <a:fld id="{5D41F0C4-79B9-43C5-A0F9-4F022417D722}" type="datetimeFigureOut">
              <a:rPr lang="en-US"/>
              <a:t>7/4/2022</a:t>
            </a:fld>
            <a:endParaRPr lang="en-GB"/>
          </a:p>
        </p:txBody>
      </p:sp>
      <p:sp>
        <p:nvSpPr>
          <p:cNvPr id="6" name="Rectangle 9"/>
          <p:cNvSpPr>
            <a:spLocks noGrp="1" noChangeArrowheads="1"/>
          </p:cNvSpPr>
          <p:nvPr>
            <p:ph type="ftr" sz="quarter" idx="11"/>
          </p:nvPr>
        </p:nvSpPr>
        <p:spPr/>
        <p:txBody>
          <a:bodyPr/>
          <a:lstStyle>
            <a:lvl1pPr>
              <a:defRPr/>
            </a:lvl1pPr>
          </a:lstStyle>
          <a:p>
            <a:pPr>
              <a:defRPr/>
            </a:pPr>
            <a:endParaRPr lang="en-GB"/>
          </a:p>
        </p:txBody>
      </p:sp>
      <p:sp>
        <p:nvSpPr>
          <p:cNvPr id="7" name="Rectangle 10"/>
          <p:cNvSpPr>
            <a:spLocks noGrp="1" noChangeArrowheads="1"/>
          </p:cNvSpPr>
          <p:nvPr>
            <p:ph type="sldNum" sz="quarter" idx="12"/>
          </p:nvPr>
        </p:nvSpPr>
        <p:spPr/>
        <p:txBody>
          <a:bodyPr/>
          <a:lstStyle>
            <a:lvl1pPr>
              <a:defRPr/>
            </a:lvl1pPr>
          </a:lstStyle>
          <a:p>
            <a:pPr>
              <a:defRPr/>
            </a:pPr>
            <a:fld id="{94399174-7A90-47EF-A56B-834DC5DE05E3}" type="slidenum">
              <a:rPr lang="en-GB"/>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Rectangle 8"/>
          <p:cNvSpPr>
            <a:spLocks noGrp="1" noChangeArrowheads="1"/>
          </p:cNvSpPr>
          <p:nvPr>
            <p:ph type="dt" sz="half" idx="10"/>
          </p:nvPr>
        </p:nvSpPr>
        <p:spPr/>
        <p:txBody>
          <a:bodyPr/>
          <a:lstStyle>
            <a:lvl1pPr>
              <a:defRPr/>
            </a:lvl1pPr>
          </a:lstStyle>
          <a:p>
            <a:pPr>
              <a:defRPr/>
            </a:pPr>
            <a:fld id="{D248B8E0-C34B-4CFD-94E1-8174BFB0079E}" type="datetimeFigureOut">
              <a:rPr lang="en-US"/>
              <a:t>7/4/2022</a:t>
            </a:fld>
            <a:endParaRPr lang="en-GB"/>
          </a:p>
        </p:txBody>
      </p:sp>
      <p:sp>
        <p:nvSpPr>
          <p:cNvPr id="8" name="Rectangle 9"/>
          <p:cNvSpPr>
            <a:spLocks noGrp="1" noChangeArrowheads="1"/>
          </p:cNvSpPr>
          <p:nvPr>
            <p:ph type="ftr" sz="quarter" idx="11"/>
          </p:nvPr>
        </p:nvSpPr>
        <p:spPr/>
        <p:txBody>
          <a:bodyPr/>
          <a:lstStyle>
            <a:lvl1pPr>
              <a:defRPr/>
            </a:lvl1pPr>
          </a:lstStyle>
          <a:p>
            <a:pPr>
              <a:defRPr/>
            </a:pPr>
            <a:endParaRPr lang="en-GB"/>
          </a:p>
        </p:txBody>
      </p:sp>
      <p:sp>
        <p:nvSpPr>
          <p:cNvPr id="9" name="Rectangle 10"/>
          <p:cNvSpPr>
            <a:spLocks noGrp="1" noChangeArrowheads="1"/>
          </p:cNvSpPr>
          <p:nvPr>
            <p:ph type="sldNum" sz="quarter" idx="12"/>
          </p:nvPr>
        </p:nvSpPr>
        <p:spPr/>
        <p:txBody>
          <a:bodyPr/>
          <a:lstStyle>
            <a:lvl1pPr>
              <a:defRPr/>
            </a:lvl1pPr>
          </a:lstStyle>
          <a:p>
            <a:pPr>
              <a:defRPr/>
            </a:pPr>
            <a:fld id="{E2D94EC6-2E00-415A-95D1-F68C13ECCB74}" type="slidenum">
              <a:rPr lang="en-GB"/>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Rectangle 8"/>
          <p:cNvSpPr>
            <a:spLocks noGrp="1" noChangeArrowheads="1"/>
          </p:cNvSpPr>
          <p:nvPr>
            <p:ph type="dt" sz="half" idx="10"/>
          </p:nvPr>
        </p:nvSpPr>
        <p:spPr/>
        <p:txBody>
          <a:bodyPr/>
          <a:lstStyle>
            <a:lvl1pPr>
              <a:defRPr/>
            </a:lvl1pPr>
          </a:lstStyle>
          <a:p>
            <a:pPr>
              <a:defRPr/>
            </a:pPr>
            <a:fld id="{C93A74DA-2522-4F72-9A56-67501C27B90C}" type="datetimeFigureOut">
              <a:rPr lang="en-US"/>
              <a:t>7/4/2022</a:t>
            </a:fld>
            <a:endParaRPr lang="en-GB"/>
          </a:p>
        </p:txBody>
      </p:sp>
      <p:sp>
        <p:nvSpPr>
          <p:cNvPr id="4" name="Rectangle 9"/>
          <p:cNvSpPr>
            <a:spLocks noGrp="1" noChangeArrowheads="1"/>
          </p:cNvSpPr>
          <p:nvPr>
            <p:ph type="ftr" sz="quarter" idx="11"/>
          </p:nvPr>
        </p:nvSpPr>
        <p:spPr/>
        <p:txBody>
          <a:bodyPr/>
          <a:lstStyle>
            <a:lvl1pPr>
              <a:defRPr/>
            </a:lvl1pPr>
          </a:lstStyle>
          <a:p>
            <a:pPr>
              <a:defRPr/>
            </a:pPr>
            <a:endParaRPr lang="en-GB"/>
          </a:p>
        </p:txBody>
      </p:sp>
      <p:sp>
        <p:nvSpPr>
          <p:cNvPr id="5" name="Rectangle 10"/>
          <p:cNvSpPr>
            <a:spLocks noGrp="1" noChangeArrowheads="1"/>
          </p:cNvSpPr>
          <p:nvPr>
            <p:ph type="sldNum" sz="quarter" idx="12"/>
          </p:nvPr>
        </p:nvSpPr>
        <p:spPr/>
        <p:txBody>
          <a:bodyPr/>
          <a:lstStyle>
            <a:lvl1pPr>
              <a:defRPr/>
            </a:lvl1pPr>
          </a:lstStyle>
          <a:p>
            <a:pPr>
              <a:defRPr/>
            </a:pPr>
            <a:fld id="{BF9FCDC9-0F51-4CD1-BDFC-92E2B528D02C}" type="slidenum">
              <a:rPr lang="en-GB"/>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p:txBody>
          <a:bodyPr/>
          <a:lstStyle>
            <a:lvl1pPr>
              <a:defRPr/>
            </a:lvl1pPr>
          </a:lstStyle>
          <a:p>
            <a:pPr>
              <a:defRPr/>
            </a:pPr>
            <a:fld id="{44FD12C2-9A8B-48ED-9FD3-7F3F15250D53}" type="datetimeFigureOut">
              <a:rPr lang="en-US"/>
              <a:t>7/4/2022</a:t>
            </a:fld>
            <a:endParaRPr lang="en-GB"/>
          </a:p>
        </p:txBody>
      </p:sp>
      <p:sp>
        <p:nvSpPr>
          <p:cNvPr id="3" name="Rectangle 9"/>
          <p:cNvSpPr>
            <a:spLocks noGrp="1" noChangeArrowheads="1"/>
          </p:cNvSpPr>
          <p:nvPr>
            <p:ph type="ftr" sz="quarter" idx="11"/>
          </p:nvPr>
        </p:nvSpPr>
        <p:spPr/>
        <p:txBody>
          <a:bodyPr/>
          <a:lstStyle>
            <a:lvl1pPr>
              <a:defRPr/>
            </a:lvl1pPr>
          </a:lstStyle>
          <a:p>
            <a:pPr>
              <a:defRPr/>
            </a:pPr>
            <a:endParaRPr lang="en-GB"/>
          </a:p>
        </p:txBody>
      </p:sp>
      <p:sp>
        <p:nvSpPr>
          <p:cNvPr id="4" name="Rectangle 10"/>
          <p:cNvSpPr>
            <a:spLocks noGrp="1" noChangeArrowheads="1"/>
          </p:cNvSpPr>
          <p:nvPr>
            <p:ph type="sldNum" sz="quarter" idx="12"/>
          </p:nvPr>
        </p:nvSpPr>
        <p:spPr/>
        <p:txBody>
          <a:bodyPr/>
          <a:lstStyle>
            <a:lvl1pPr>
              <a:defRPr/>
            </a:lvl1pPr>
          </a:lstStyle>
          <a:p>
            <a:pPr>
              <a:defRPr/>
            </a:pPr>
            <a:fld id="{054B8800-889A-4F65-9843-138ACA8E3ECD}" type="slidenum">
              <a:rPr lang="en-GB"/>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8"/>
          <p:cNvSpPr>
            <a:spLocks noGrp="1" noChangeArrowheads="1"/>
          </p:cNvSpPr>
          <p:nvPr>
            <p:ph type="dt" sz="half" idx="10"/>
          </p:nvPr>
        </p:nvSpPr>
        <p:spPr/>
        <p:txBody>
          <a:bodyPr/>
          <a:lstStyle>
            <a:lvl1pPr>
              <a:defRPr/>
            </a:lvl1pPr>
          </a:lstStyle>
          <a:p>
            <a:pPr>
              <a:defRPr/>
            </a:pPr>
            <a:fld id="{B9EF86C0-0659-4EF5-8FA0-15CCFE595C52}" type="datetimeFigureOut">
              <a:rPr lang="en-US"/>
              <a:t>7/4/2022</a:t>
            </a:fld>
            <a:endParaRPr lang="en-GB"/>
          </a:p>
        </p:txBody>
      </p:sp>
      <p:sp>
        <p:nvSpPr>
          <p:cNvPr id="6" name="Rectangle 9"/>
          <p:cNvSpPr>
            <a:spLocks noGrp="1" noChangeArrowheads="1"/>
          </p:cNvSpPr>
          <p:nvPr>
            <p:ph type="ftr" sz="quarter" idx="11"/>
          </p:nvPr>
        </p:nvSpPr>
        <p:spPr/>
        <p:txBody>
          <a:bodyPr/>
          <a:lstStyle>
            <a:lvl1pPr>
              <a:defRPr/>
            </a:lvl1pPr>
          </a:lstStyle>
          <a:p>
            <a:pPr>
              <a:defRPr/>
            </a:pPr>
            <a:endParaRPr lang="en-GB"/>
          </a:p>
        </p:txBody>
      </p:sp>
      <p:sp>
        <p:nvSpPr>
          <p:cNvPr id="7" name="Rectangle 10"/>
          <p:cNvSpPr>
            <a:spLocks noGrp="1" noChangeArrowheads="1"/>
          </p:cNvSpPr>
          <p:nvPr>
            <p:ph type="sldNum" sz="quarter" idx="12"/>
          </p:nvPr>
        </p:nvSpPr>
        <p:spPr/>
        <p:txBody>
          <a:bodyPr/>
          <a:lstStyle>
            <a:lvl1pPr>
              <a:defRPr/>
            </a:lvl1pPr>
          </a:lstStyle>
          <a:p>
            <a:pPr>
              <a:defRPr/>
            </a:pPr>
            <a:fld id="{E2E93F11-25ED-46E6-8F8E-9B473E9EF1AC}" type="slidenum">
              <a:rPr lang="en-GB"/>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8"/>
          <p:cNvSpPr>
            <a:spLocks noGrp="1" noChangeArrowheads="1"/>
          </p:cNvSpPr>
          <p:nvPr>
            <p:ph type="dt" sz="half" idx="10"/>
          </p:nvPr>
        </p:nvSpPr>
        <p:spPr/>
        <p:txBody>
          <a:bodyPr/>
          <a:lstStyle>
            <a:lvl1pPr>
              <a:defRPr/>
            </a:lvl1pPr>
          </a:lstStyle>
          <a:p>
            <a:pPr>
              <a:defRPr/>
            </a:pPr>
            <a:fld id="{E1ADFEB2-8373-4E56-95FA-2F59294E4425}" type="datetimeFigureOut">
              <a:rPr lang="en-US"/>
              <a:t>7/4/2022</a:t>
            </a:fld>
            <a:endParaRPr lang="en-GB"/>
          </a:p>
        </p:txBody>
      </p:sp>
      <p:sp>
        <p:nvSpPr>
          <p:cNvPr id="6" name="Rectangle 9"/>
          <p:cNvSpPr>
            <a:spLocks noGrp="1" noChangeArrowheads="1"/>
          </p:cNvSpPr>
          <p:nvPr>
            <p:ph type="ftr" sz="quarter" idx="11"/>
          </p:nvPr>
        </p:nvSpPr>
        <p:spPr/>
        <p:txBody>
          <a:bodyPr/>
          <a:lstStyle>
            <a:lvl1pPr>
              <a:defRPr/>
            </a:lvl1pPr>
          </a:lstStyle>
          <a:p>
            <a:pPr>
              <a:defRPr/>
            </a:pPr>
            <a:endParaRPr lang="en-GB"/>
          </a:p>
        </p:txBody>
      </p:sp>
      <p:sp>
        <p:nvSpPr>
          <p:cNvPr id="7" name="Rectangle 10"/>
          <p:cNvSpPr>
            <a:spLocks noGrp="1" noChangeArrowheads="1"/>
          </p:cNvSpPr>
          <p:nvPr>
            <p:ph type="sldNum" sz="quarter" idx="12"/>
          </p:nvPr>
        </p:nvSpPr>
        <p:spPr/>
        <p:txBody>
          <a:bodyPr/>
          <a:lstStyle>
            <a:lvl1pPr>
              <a:defRPr/>
            </a:lvl1pPr>
          </a:lstStyle>
          <a:p>
            <a:pPr>
              <a:defRPr/>
            </a:pPr>
            <a:fld id="{E498E9B8-820D-423E-B666-756F0A79D973}" type="slidenum">
              <a:rPr lang="en-GB"/>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bwMode="auto">
          <a:xfrm>
            <a:off x="-3238500" y="0"/>
            <a:ext cx="11925300" cy="3810000"/>
            <a:chOff x="-2040" y="0"/>
            <a:chExt cx="7512" cy="2400"/>
          </a:xfrm>
        </p:grpSpPr>
        <p:sp>
          <p:nvSpPr>
            <p:cNvPr id="95235" name="AutoShape 3"/>
            <p:cNvSpPr>
              <a:spLocks noChangeArrowheads="1"/>
            </p:cNvSpPr>
            <p:nvPr/>
          </p:nvSpPr>
          <p:spPr bwMode="auto">
            <a:xfrm>
              <a:off x="-2040" y="432"/>
              <a:ext cx="2592" cy="1968"/>
            </a:xfrm>
            <a:custGeom>
              <a:avLst/>
              <a:gdLst>
                <a:gd name="G0" fmla="+- 18296 0 0"/>
                <a:gd name="G1" fmla="+- -30880 0 0"/>
                <a:gd name="G2" fmla="+- 31512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296" y="5746"/>
                </a:cxn>
                <a:cxn ang="0">
                  <a:pos x="64000" y="32000"/>
                </a:cxn>
                <a:cxn ang="0">
                  <a:pos x="50296" y="58253"/>
                </a:cxn>
                <a:cxn ang="0">
                  <a:pos x="50296" y="58253"/>
                </a:cxn>
                <a:cxn ang="0">
                  <a:pos x="50295" y="58253"/>
                </a:cxn>
                <a:cxn ang="0">
                  <a:pos x="50296" y="58254"/>
                </a:cxn>
                <a:cxn ang="0">
                  <a:pos x="50296" y="5746"/>
                </a:cxn>
                <a:cxn ang="0">
                  <a:pos x="50295" y="5746"/>
                </a:cxn>
                <a:cxn ang="0">
                  <a:pos x="50296" y="5746"/>
                </a:cxn>
              </a:cxnLst>
              <a:rect l="T13" t="T15" r="T17" b="T19"/>
              <a:pathLst>
                <a:path w="64000" h="64000">
                  <a:moveTo>
                    <a:pt x="50296" y="5746"/>
                  </a:moveTo>
                  <a:cubicBezTo>
                    <a:pt x="58882" y="11730"/>
                    <a:pt x="64000" y="21534"/>
                    <a:pt x="64000" y="32000"/>
                  </a:cubicBezTo>
                  <a:cubicBezTo>
                    <a:pt x="64000" y="42465"/>
                    <a:pt x="58882" y="52269"/>
                    <a:pt x="50296" y="58253"/>
                  </a:cubicBezTo>
                  <a:cubicBezTo>
                    <a:pt x="50296" y="58253"/>
                    <a:pt x="50296" y="58253"/>
                    <a:pt x="50295" y="58253"/>
                  </a:cubicBezTo>
                  <a:lnTo>
                    <a:pt x="50296" y="58254"/>
                  </a:lnTo>
                  <a:lnTo>
                    <a:pt x="50296" y="5746"/>
                  </a:lnTo>
                  <a:lnTo>
                    <a:pt x="50295" y="5746"/>
                  </a:lnTo>
                  <a:cubicBezTo>
                    <a:pt x="50296" y="5746"/>
                    <a:pt x="50296" y="5746"/>
                    <a:pt x="50296" y="5746"/>
                  </a:cubicBezTo>
                  <a:close/>
                </a:path>
              </a:pathLst>
            </a:custGeom>
            <a:solidFill>
              <a:schemeClr val="accent2"/>
            </a:solidFill>
            <a:ln w="9525">
              <a:noFill/>
              <a:miter lim="800000"/>
            </a:ln>
          </p:spPr>
          <p:txBody>
            <a:bodyPr/>
            <a:lstStyle/>
            <a:p>
              <a:pPr>
                <a:defRPr/>
              </a:pPr>
              <a:endParaRPr lang="en-GB" sz="2400">
                <a:latin typeface="Times New Roman" panose="02020603050405020304" pitchFamily="18" charset="0"/>
              </a:endParaRPr>
            </a:p>
          </p:txBody>
        </p:sp>
        <p:sp>
          <p:nvSpPr>
            <p:cNvPr id="95236" name="AutoShape 4"/>
            <p:cNvSpPr>
              <a:spLocks noChangeArrowheads="1"/>
            </p:cNvSpPr>
            <p:nvPr/>
          </p:nvSpPr>
          <p:spPr bwMode="auto">
            <a:xfrm>
              <a:off x="-1528" y="0"/>
              <a:ext cx="1949" cy="1987"/>
            </a:xfrm>
            <a:custGeom>
              <a:avLst/>
              <a:gdLst>
                <a:gd name="G0" fmla="+- 18077 0 0"/>
                <a:gd name="G1" fmla="+- -30880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0077" y="5595"/>
                </a:cxn>
                <a:cxn ang="0">
                  <a:pos x="64000" y="32000"/>
                </a:cxn>
                <a:cxn ang="0">
                  <a:pos x="50077" y="58404"/>
                </a:cxn>
                <a:cxn ang="0">
                  <a:pos x="50077" y="58404"/>
                </a:cxn>
                <a:cxn ang="0">
                  <a:pos x="50076" y="58404"/>
                </a:cxn>
                <a:cxn ang="0">
                  <a:pos x="50077" y="58405"/>
                </a:cxn>
                <a:cxn ang="0">
                  <a:pos x="50077" y="5595"/>
                </a:cxn>
                <a:cxn ang="0">
                  <a:pos x="50076" y="5595"/>
                </a:cxn>
                <a:cxn ang="0">
                  <a:pos x="50077" y="5595"/>
                </a:cxn>
              </a:cxnLst>
              <a:rect l="T13" t="T15" r="T17" b="T19"/>
              <a:pathLst>
                <a:path w="64000" h="64000">
                  <a:moveTo>
                    <a:pt x="50077" y="5595"/>
                  </a:moveTo>
                  <a:cubicBezTo>
                    <a:pt x="58790" y="11560"/>
                    <a:pt x="64000" y="21440"/>
                    <a:pt x="64000" y="32000"/>
                  </a:cubicBezTo>
                  <a:cubicBezTo>
                    <a:pt x="64000" y="42559"/>
                    <a:pt x="58790" y="52439"/>
                    <a:pt x="50077" y="58404"/>
                  </a:cubicBezTo>
                  <a:cubicBezTo>
                    <a:pt x="50077" y="58404"/>
                    <a:pt x="50077" y="58404"/>
                    <a:pt x="50076" y="58404"/>
                  </a:cubicBezTo>
                  <a:lnTo>
                    <a:pt x="50077" y="58405"/>
                  </a:lnTo>
                  <a:lnTo>
                    <a:pt x="50077" y="5595"/>
                  </a:lnTo>
                  <a:lnTo>
                    <a:pt x="50076" y="5595"/>
                  </a:lnTo>
                  <a:cubicBezTo>
                    <a:pt x="50077" y="5595"/>
                    <a:pt x="50077" y="5595"/>
                    <a:pt x="50077" y="5595"/>
                  </a:cubicBezTo>
                  <a:close/>
                </a:path>
              </a:pathLst>
            </a:custGeom>
            <a:solidFill>
              <a:schemeClr val="hlink"/>
            </a:solidFill>
            <a:ln w="9525">
              <a:noFill/>
              <a:miter lim="800000"/>
            </a:ln>
          </p:spPr>
          <p:txBody>
            <a:bodyPr/>
            <a:lstStyle/>
            <a:p>
              <a:pPr>
                <a:defRPr/>
              </a:pPr>
              <a:endParaRPr lang="en-GB">
                <a:latin typeface="Arial" panose="020B0604020202020204" pitchFamily="34" charset="0"/>
              </a:endParaRPr>
            </a:p>
          </p:txBody>
        </p:sp>
        <p:sp>
          <p:nvSpPr>
            <p:cNvPr id="95237" name="Line 5"/>
            <p:cNvSpPr>
              <a:spLocks noChangeShapeType="1"/>
            </p:cNvSpPr>
            <p:nvPr/>
          </p:nvSpPr>
          <p:spPr bwMode="auto">
            <a:xfrm>
              <a:off x="864" y="960"/>
              <a:ext cx="4608" cy="0"/>
            </a:xfrm>
            <a:prstGeom prst="line">
              <a:avLst/>
            </a:prstGeom>
            <a:noFill/>
            <a:ln w="12700">
              <a:solidFill>
                <a:schemeClr val="tx1"/>
              </a:solidFill>
              <a:round/>
            </a:ln>
            <a:effectLst/>
          </p:spPr>
          <p:txBody>
            <a:bodyPr/>
            <a:lstStyle/>
            <a:p>
              <a:pPr>
                <a:defRPr/>
              </a:pPr>
              <a:endParaRPr lang="id-ID"/>
            </a:p>
          </p:txBody>
        </p:sp>
      </p:grpSp>
      <p:sp>
        <p:nvSpPr>
          <p:cNvPr id="1027" name="Rectangle 6"/>
          <p:cNvSpPr>
            <a:spLocks noGrp="1" noChangeArrowheads="1"/>
          </p:cNvSpPr>
          <p:nvPr>
            <p:ph type="title"/>
          </p:nvPr>
        </p:nvSpPr>
        <p:spPr bwMode="auto">
          <a:xfrm>
            <a:off x="1370013" y="301625"/>
            <a:ext cx="7313612" cy="1143000"/>
          </a:xfrm>
          <a:prstGeom prst="rect">
            <a:avLst/>
          </a:prstGeom>
          <a:noFill/>
          <a:ln w="9525">
            <a:noFill/>
            <a:miter lim="800000"/>
          </a:ln>
        </p:spPr>
        <p:txBody>
          <a:bodyPr vert="horz" wrap="square" lIns="91440" tIns="45720" rIns="91440" bIns="45720" numCol="1" anchor="b" anchorCtr="0" compatLnSpc="1"/>
          <a:lstStyle/>
          <a:p>
            <a:pPr lvl="0"/>
            <a:r>
              <a:rPr lang="en-GB"/>
              <a:t>Click to edit Master title style</a:t>
            </a:r>
          </a:p>
        </p:txBody>
      </p:sp>
      <p:sp>
        <p:nvSpPr>
          <p:cNvPr id="1028" name="Rectangle 7"/>
          <p:cNvSpPr>
            <a:spLocks noGrp="1" noChangeArrowheads="1"/>
          </p:cNvSpPr>
          <p:nvPr>
            <p:ph type="body" idx="1"/>
          </p:nvPr>
        </p:nvSpPr>
        <p:spPr bwMode="auto">
          <a:xfrm>
            <a:off x="1370013" y="1827213"/>
            <a:ext cx="7313612" cy="4114800"/>
          </a:xfrm>
          <a:prstGeom prst="rect">
            <a:avLst/>
          </a:prstGeom>
          <a:noFill/>
          <a:ln w="9525">
            <a:noFill/>
            <a:miter lim="800000"/>
          </a:ln>
        </p:spPr>
        <p:txBody>
          <a:bodyPr vert="horz" wrap="square" lIns="91440" tIns="45720" rIns="91440" bIns="45720" numCol="1" anchor="t" anchorCtr="0" compatLnSpc="1"/>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5240" name="Rectangle 8"/>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a:defRPr/>
            </a:pPr>
            <a:fld id="{EF9D6295-827F-4097-8A94-B29AB458FF1D}" type="datetimeFigureOut">
              <a:rPr lang="en-US"/>
              <a:t>7/4/2022</a:t>
            </a:fld>
            <a:endParaRPr lang="en-GB"/>
          </a:p>
        </p:txBody>
      </p:sp>
      <p:sp>
        <p:nvSpPr>
          <p:cNvPr id="95241" name="Rectangle 9"/>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a:lvl1pPr>
          </a:lstStyle>
          <a:p>
            <a:pPr>
              <a:defRPr/>
            </a:pPr>
            <a:endParaRPr lang="en-GB"/>
          </a:p>
        </p:txBody>
      </p:sp>
      <p:sp>
        <p:nvSpPr>
          <p:cNvPr id="95242" name="Rectangle 10"/>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vl1pPr>
          </a:lstStyle>
          <a:p>
            <a:pPr>
              <a:defRPr/>
            </a:pPr>
            <a:fld id="{9393F357-1316-4771-9C9A-073C3D8D32C8}" type="slidenum">
              <a:rPr lang="en-GB"/>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6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
        <a:defRPr sz="29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l"/>
        <a:defRPr sz="2500">
          <a:solidFill>
            <a:schemeClr val="tx1"/>
          </a:solidFill>
          <a:latin typeface="+mn-lt"/>
          <a:cs typeface="+mn-cs"/>
        </a:defRPr>
      </a:lvl2pPr>
      <a:lvl3pPr marL="1143000" indent="-228600" algn="l" rtl="0" eaLnBrk="0" fontAlgn="base" hangingPunct="0">
        <a:spcBef>
          <a:spcPct val="20000"/>
        </a:spcBef>
        <a:spcAft>
          <a:spcPct val="0"/>
        </a:spcAft>
        <a:buClr>
          <a:schemeClr val="tx2"/>
        </a:buClr>
        <a:buSzPct val="65000"/>
        <a:buFont typeface="Wingdings" panose="05000000000000000000" pitchFamily="2" charset="2"/>
        <a:buChar char="¡"/>
        <a:defRPr sz="22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l"/>
        <a:defRPr sz="19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60000"/>
        <a:buFont typeface="Wingdings" panose="05000000000000000000" pitchFamily="2" charset="2"/>
        <a:buChar char="¡"/>
        <a:defRPr sz="1900">
          <a:solidFill>
            <a:schemeClr val="tx1"/>
          </a:solidFill>
          <a:latin typeface="+mn-lt"/>
          <a:cs typeface="+mn-cs"/>
        </a:defRPr>
      </a:lvl5pPr>
      <a:lvl6pPr marL="25146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cs typeface="+mn-cs"/>
        </a:defRPr>
      </a:lvl6pPr>
      <a:lvl7pPr marL="29718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cs typeface="+mn-cs"/>
        </a:defRPr>
      </a:lvl7pPr>
      <a:lvl8pPr marL="34290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cs typeface="+mn-cs"/>
        </a:defRPr>
      </a:lvl8pPr>
      <a:lvl9pPr marL="3886200" indent="-228600" algn="l" rtl="0" fontAlgn="base">
        <a:spcBef>
          <a:spcPct val="20000"/>
        </a:spcBef>
        <a:spcAft>
          <a:spcPct val="0"/>
        </a:spcAft>
        <a:buClr>
          <a:schemeClr val="tx2"/>
        </a:buClr>
        <a:buSzPct val="60000"/>
        <a:buFont typeface="Wingdings" panose="05000000000000000000" pitchFamily="2" charset="2"/>
        <a:buChar char="¡"/>
        <a:defRPr sz="1900">
          <a:solidFill>
            <a:schemeClr val="tx1"/>
          </a:solidFill>
          <a:latin typeface="+mn-lt"/>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Number Placeholder 5"/>
          <p:cNvSpPr txBox="1">
            <a:spLocks noGrp="1"/>
          </p:cNvSpPr>
          <p:nvPr/>
        </p:nvSpPr>
        <p:spPr bwMode="auto">
          <a:xfrm>
            <a:off x="6553200" y="6245225"/>
            <a:ext cx="2133600" cy="476250"/>
          </a:xfrm>
          <a:prstGeom prst="rect">
            <a:avLst/>
          </a:prstGeom>
          <a:noFill/>
          <a:ln w="9525">
            <a:noFill/>
            <a:miter lim="800000"/>
          </a:ln>
        </p:spPr>
        <p:txBody>
          <a:bodyPr/>
          <a:lstStyle/>
          <a:p>
            <a:pPr algn="r"/>
            <a:fld id="{67CDE16A-E8EC-4C99-9C48-1534E6F0AF01}" type="slidenum">
              <a:rPr lang="en-US" sz="1400"/>
              <a:t>1</a:t>
            </a:fld>
            <a:endParaRPr lang="en-US" sz="1400"/>
          </a:p>
        </p:txBody>
      </p:sp>
      <p:sp>
        <p:nvSpPr>
          <p:cNvPr id="114699" name="Text Box 11"/>
          <p:cNvSpPr txBox="1">
            <a:spLocks noChangeArrowheads="1"/>
          </p:cNvSpPr>
          <p:nvPr/>
        </p:nvSpPr>
        <p:spPr bwMode="auto">
          <a:xfrm>
            <a:off x="745533" y="2107256"/>
            <a:ext cx="7696200" cy="1877413"/>
          </a:xfrm>
          <a:prstGeom prst="rect">
            <a:avLst/>
          </a:prstGeom>
          <a:noFill/>
          <a:ln w="9525">
            <a:noFill/>
            <a:miter lim="800000"/>
          </a:ln>
          <a:effectLst>
            <a:outerShdw dist="53882" dir="2700000" algn="ctr" rotWithShape="0">
              <a:schemeClr val="bg2">
                <a:alpha val="50000"/>
              </a:schemeClr>
            </a:outerShdw>
          </a:effectLst>
        </p:spPr>
        <p:txBody>
          <a:bodyPr wrap="square" lIns="91416" tIns="45708" rIns="91416" bIns="45708">
            <a:spAutoFit/>
          </a:bodyPr>
          <a:lstStyle/>
          <a:p>
            <a:pPr algn="ctr" eaLnBrk="0" hangingPunct="0"/>
            <a:r>
              <a:rPr lang="en-US" sz="4800" b="1" dirty="0" err="1">
                <a:effectLst>
                  <a:outerShdw blurRad="38100" dist="38100" dir="2700000" algn="tl">
                    <a:srgbClr val="C0C0C0"/>
                  </a:outerShdw>
                </a:effectLst>
                <a:latin typeface="Book Antiqua" panose="02040602050305030304" pitchFamily="18" charset="0"/>
              </a:rPr>
              <a:t>Pembinaan</a:t>
            </a:r>
            <a:r>
              <a:rPr lang="en-US" sz="4800" b="1" dirty="0">
                <a:effectLst>
                  <a:outerShdw blurRad="38100" dist="38100" dir="2700000" algn="tl">
                    <a:srgbClr val="C0C0C0"/>
                  </a:outerShdw>
                </a:effectLst>
                <a:latin typeface="Book Antiqua" panose="02040602050305030304" pitchFamily="18" charset="0"/>
              </a:rPr>
              <a:t> </a:t>
            </a:r>
            <a:r>
              <a:rPr lang="en-US" sz="4800" b="1" dirty="0" err="1">
                <a:effectLst>
                  <a:outerShdw blurRad="38100" dist="38100" dir="2700000" algn="tl">
                    <a:srgbClr val="C0C0C0"/>
                  </a:outerShdw>
                </a:effectLst>
                <a:latin typeface="Book Antiqua" panose="02040602050305030304" pitchFamily="18" charset="0"/>
              </a:rPr>
              <a:t>Jabatan</a:t>
            </a:r>
            <a:r>
              <a:rPr lang="en-US" sz="4800" b="1" dirty="0">
                <a:effectLst>
                  <a:outerShdw blurRad="38100" dist="38100" dir="2700000" algn="tl">
                    <a:srgbClr val="C0C0C0"/>
                  </a:outerShdw>
                </a:effectLst>
                <a:latin typeface="Book Antiqua" panose="02040602050305030304" pitchFamily="18" charset="0"/>
              </a:rPr>
              <a:t> </a:t>
            </a:r>
            <a:r>
              <a:rPr lang="en-US" sz="4800" b="1" dirty="0" err="1">
                <a:effectLst>
                  <a:outerShdw blurRad="38100" dist="38100" dir="2700000" algn="tl">
                    <a:srgbClr val="C0C0C0"/>
                  </a:outerShdw>
                </a:effectLst>
                <a:latin typeface="Book Antiqua" panose="02040602050305030304" pitchFamily="18" charset="0"/>
              </a:rPr>
              <a:t>Fungsional</a:t>
            </a:r>
            <a:r>
              <a:rPr lang="en-US" sz="4800" b="1" dirty="0">
                <a:effectLst>
                  <a:outerShdw blurRad="38100" dist="38100" dir="2700000" algn="tl">
                    <a:srgbClr val="C0C0C0"/>
                  </a:outerShdw>
                </a:effectLst>
                <a:latin typeface="Book Antiqua" panose="02040602050305030304" pitchFamily="18" charset="0"/>
              </a:rPr>
              <a:t> </a:t>
            </a:r>
            <a:r>
              <a:rPr lang="id-ID" sz="4800" b="1" dirty="0">
                <a:effectLst>
                  <a:outerShdw blurRad="38100" dist="38100" dir="2700000" algn="tl">
                    <a:srgbClr val="C0C0C0"/>
                  </a:outerShdw>
                </a:effectLst>
                <a:latin typeface="Book Antiqua" panose="02040602050305030304" pitchFamily="18" charset="0"/>
              </a:rPr>
              <a:t>Guru</a:t>
            </a:r>
            <a:endParaRPr lang="en-US" sz="4800" b="1" dirty="0">
              <a:effectLst>
                <a:outerShdw blurRad="38100" dist="38100" dir="2700000" algn="tl">
                  <a:srgbClr val="C0C0C0"/>
                </a:outerShdw>
              </a:effectLst>
              <a:latin typeface="Book Antiqua" panose="02040602050305030304" pitchFamily="18" charset="0"/>
            </a:endParaRPr>
          </a:p>
          <a:p>
            <a:pPr algn="ctr" eaLnBrk="0" hangingPunct="0"/>
            <a:endParaRPr lang="en-US" sz="2000" b="1" dirty="0">
              <a:effectLst>
                <a:outerShdw blurRad="38100" dist="38100" dir="2700000" algn="tl">
                  <a:srgbClr val="C0C0C0"/>
                </a:outerShdw>
              </a:effectLst>
              <a:latin typeface="Book Antiqua" panose="02040602050305030304" pitchFamily="18" charset="0"/>
            </a:endParaRPr>
          </a:p>
        </p:txBody>
      </p:sp>
      <p:pic>
        <p:nvPicPr>
          <p:cNvPr id="1026" name="Picture 2" descr="garuda pancasil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2676" y="226287"/>
            <a:ext cx="1650528" cy="152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352800" y="5222128"/>
            <a:ext cx="5245319" cy="646331"/>
          </a:xfrm>
          <a:prstGeom prst="rect">
            <a:avLst/>
          </a:prstGeom>
        </p:spPr>
        <p:txBody>
          <a:bodyPr wrap="square">
            <a:spAutoFit/>
          </a:bodyPr>
          <a:lstStyle/>
          <a:p>
            <a:pPr algn="r"/>
            <a:r>
              <a:rPr lang="en-US" b="1" dirty="0" err="1">
                <a:solidFill>
                  <a:srgbClr val="FF0000"/>
                </a:solidFill>
              </a:rPr>
              <a:t>Bidang</a:t>
            </a:r>
            <a:r>
              <a:rPr lang="id-ID" b="1" dirty="0">
                <a:solidFill>
                  <a:srgbClr val="FF0000"/>
                </a:solidFill>
              </a:rPr>
              <a:t> Mutasi &amp; Status Kepegawaian</a:t>
            </a:r>
          </a:p>
          <a:p>
            <a:pPr algn="r"/>
            <a:r>
              <a:rPr lang="id-ID" b="1" dirty="0">
                <a:solidFill>
                  <a:srgbClr val="FF0000"/>
                </a:solidFill>
              </a:rPr>
              <a:t>Kantor Regional I BKN Ygyakarta</a:t>
            </a:r>
            <a:endParaRPr lang="en-US" b="1" dirty="0">
              <a:solidFill>
                <a:srgbClr val="FF0000"/>
              </a:solidFill>
            </a:endParaRPr>
          </a:p>
        </p:txBody>
      </p:sp>
      <p:pic>
        <p:nvPicPr>
          <p:cNvPr id="6" name="Picture 13" descr="g0703944"/>
          <p:cNvPicPr>
            <a:picLocks noChangeAspect="1" noChangeArrowheads="1"/>
          </p:cNvPicPr>
          <p:nvPr/>
        </p:nvPicPr>
        <p:blipFill>
          <a:blip r:embed="rId3"/>
          <a:srcRect/>
          <a:stretch>
            <a:fillRect/>
          </a:stretch>
        </p:blipFill>
        <p:spPr bwMode="auto">
          <a:xfrm>
            <a:off x="228600" y="3810000"/>
            <a:ext cx="2690446" cy="2743200"/>
          </a:xfrm>
          <a:prstGeom prst="rect">
            <a:avLst/>
          </a:prstGeom>
          <a:noFill/>
          <a:ln w="9525">
            <a:noFill/>
            <a:miter lim="800000"/>
            <a:headEnd/>
            <a:tailEnd/>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sz="quarter"/>
          </p:nvPr>
        </p:nvSpPr>
        <p:spPr>
          <a:xfrm>
            <a:off x="1398588" y="-152400"/>
            <a:ext cx="7669212" cy="1143000"/>
          </a:xfrm>
        </p:spPr>
        <p:txBody>
          <a:bodyPr>
            <a:normAutofit/>
          </a:bodyPr>
          <a:lstStyle/>
          <a:p>
            <a:pPr eaLnBrk="1" fontAlgn="auto" hangingPunct="1">
              <a:lnSpc>
                <a:spcPct val="90000"/>
              </a:lnSpc>
              <a:spcAft>
                <a:spcPts val="0"/>
              </a:spcAft>
              <a:defRPr/>
            </a:pPr>
            <a:r>
              <a:rPr lang="en-US" sz="2800" b="1" dirty="0">
                <a:solidFill>
                  <a:schemeClr val="tx2">
                    <a:satMod val="130000"/>
                  </a:schemeClr>
                </a:solidFill>
                <a:latin typeface="Arial Narrow" panose="020B0606020202030204" pitchFamily="34" charset="0"/>
              </a:rPr>
              <a:t>JENJANG JABATAN FUNGSIONAL GURU</a:t>
            </a:r>
            <a:br>
              <a:rPr lang="en-US" sz="2800" b="1" dirty="0">
                <a:solidFill>
                  <a:schemeClr val="tx2">
                    <a:satMod val="130000"/>
                  </a:schemeClr>
                </a:solidFill>
                <a:latin typeface="Arial Narrow" panose="020B0606020202030204" pitchFamily="34" charset="0"/>
              </a:rPr>
            </a:br>
            <a:r>
              <a:rPr lang="en-US" sz="2800" b="1" dirty="0">
                <a:solidFill>
                  <a:schemeClr val="tx2">
                    <a:satMod val="130000"/>
                  </a:schemeClr>
                </a:solidFill>
                <a:latin typeface="Arial Narrow" panose="020B0606020202030204" pitchFamily="34" charset="0"/>
              </a:rPr>
              <a:t> </a:t>
            </a:r>
            <a:r>
              <a:rPr lang="en-US" sz="2800" b="1" dirty="0">
                <a:solidFill>
                  <a:schemeClr val="tx2">
                    <a:satMod val="130000"/>
                  </a:schemeClr>
                </a:solidFill>
                <a:effectLst>
                  <a:outerShdw blurRad="38100" dist="38100" dir="2700000" algn="tl">
                    <a:srgbClr val="C0C0C0"/>
                  </a:outerShdw>
                </a:effectLst>
                <a:latin typeface="Arial Narrow" panose="020B0606020202030204" pitchFamily="34" charset="0"/>
              </a:rPr>
              <a:t>(</a:t>
            </a:r>
            <a:r>
              <a:rPr lang="en-US" sz="2800" b="1" dirty="0" err="1">
                <a:solidFill>
                  <a:schemeClr val="tx2">
                    <a:satMod val="130000"/>
                  </a:schemeClr>
                </a:solidFill>
                <a:effectLst>
                  <a:outerShdw blurRad="38100" dist="38100" dir="2700000" algn="tl">
                    <a:srgbClr val="C0C0C0"/>
                  </a:outerShdw>
                </a:effectLst>
                <a:latin typeface="Arial Narrow" panose="020B0606020202030204" pitchFamily="34" charset="0"/>
              </a:rPr>
              <a:t>Permenneg</a:t>
            </a:r>
            <a:r>
              <a:rPr lang="en-US" sz="2800" b="1" dirty="0">
                <a:solidFill>
                  <a:schemeClr val="tx2">
                    <a:satMod val="130000"/>
                  </a:schemeClr>
                </a:solidFill>
                <a:effectLst>
                  <a:outerShdw blurRad="38100" dist="38100" dir="2700000" algn="tl">
                    <a:srgbClr val="C0C0C0"/>
                  </a:outerShdw>
                </a:effectLst>
                <a:latin typeface="Arial Narrow" panose="020B0606020202030204" pitchFamily="34" charset="0"/>
              </a:rPr>
              <a:t> PAN &amp; </a:t>
            </a:r>
            <a:r>
              <a:rPr lang="en-US" sz="2800" b="1" dirty="0" err="1">
                <a:solidFill>
                  <a:schemeClr val="tx2">
                    <a:satMod val="130000"/>
                  </a:schemeClr>
                </a:solidFill>
                <a:effectLst>
                  <a:outerShdw blurRad="38100" dist="38100" dir="2700000" algn="tl">
                    <a:srgbClr val="C0C0C0"/>
                  </a:outerShdw>
                </a:effectLst>
                <a:latin typeface="Arial Narrow" panose="020B0606020202030204" pitchFamily="34" charset="0"/>
              </a:rPr>
              <a:t>RB</a:t>
            </a:r>
            <a:r>
              <a:rPr lang="en-US" sz="2800" b="1" dirty="0">
                <a:solidFill>
                  <a:schemeClr val="tx2">
                    <a:satMod val="130000"/>
                  </a:schemeClr>
                </a:solidFill>
                <a:effectLst>
                  <a:outerShdw blurRad="38100" dist="38100" dir="2700000" algn="tl">
                    <a:srgbClr val="C0C0C0"/>
                  </a:outerShdw>
                </a:effectLst>
                <a:latin typeface="Arial Narrow" panose="020B0606020202030204" pitchFamily="34" charset="0"/>
              </a:rPr>
              <a:t> </a:t>
            </a:r>
            <a:r>
              <a:rPr lang="en-US" sz="2800" b="1" dirty="0" err="1">
                <a:solidFill>
                  <a:schemeClr val="tx2">
                    <a:satMod val="130000"/>
                  </a:schemeClr>
                </a:solidFill>
                <a:effectLst>
                  <a:outerShdw blurRad="38100" dist="38100" dir="2700000" algn="tl">
                    <a:srgbClr val="C0C0C0"/>
                  </a:outerShdw>
                </a:effectLst>
                <a:latin typeface="Arial Narrow" panose="020B0606020202030204" pitchFamily="34" charset="0"/>
              </a:rPr>
              <a:t>No.16</a:t>
            </a:r>
            <a:r>
              <a:rPr lang="en-US" sz="2800" b="1" dirty="0">
                <a:solidFill>
                  <a:schemeClr val="tx2">
                    <a:satMod val="130000"/>
                  </a:schemeClr>
                </a:solidFill>
                <a:effectLst>
                  <a:outerShdw blurRad="38100" dist="38100" dir="2700000" algn="tl">
                    <a:srgbClr val="C0C0C0"/>
                  </a:outerShdw>
                </a:effectLst>
                <a:latin typeface="Arial Narrow" panose="020B0606020202030204" pitchFamily="34" charset="0"/>
              </a:rPr>
              <a:t>/2009, </a:t>
            </a:r>
            <a:r>
              <a:rPr lang="en-US" sz="2800" b="1" dirty="0" err="1">
                <a:solidFill>
                  <a:schemeClr val="tx2">
                    <a:satMod val="130000"/>
                  </a:schemeClr>
                </a:solidFill>
                <a:effectLst>
                  <a:outerShdw blurRad="38100" dist="38100" dir="2700000" algn="tl">
                    <a:srgbClr val="C0C0C0"/>
                  </a:outerShdw>
                </a:effectLst>
                <a:latin typeface="Arial Narrow" panose="020B0606020202030204" pitchFamily="34" charset="0"/>
              </a:rPr>
              <a:t>pasal</a:t>
            </a:r>
            <a:r>
              <a:rPr lang="en-US" sz="2800" b="1" dirty="0">
                <a:solidFill>
                  <a:schemeClr val="tx2">
                    <a:satMod val="130000"/>
                  </a:schemeClr>
                </a:solidFill>
                <a:effectLst>
                  <a:outerShdw blurRad="38100" dist="38100" dir="2700000" algn="tl">
                    <a:srgbClr val="C0C0C0"/>
                  </a:outerShdw>
                </a:effectLst>
                <a:latin typeface="Arial Narrow" panose="020B0606020202030204" pitchFamily="34" charset="0"/>
              </a:rPr>
              <a:t> 17)</a:t>
            </a:r>
          </a:p>
        </p:txBody>
      </p:sp>
      <p:graphicFrame>
        <p:nvGraphicFramePr>
          <p:cNvPr id="99331" name="Group 3"/>
          <p:cNvGraphicFramePr>
            <a:graphicFrameLocks noGrp="1"/>
          </p:cNvGraphicFramePr>
          <p:nvPr>
            <p:ph sz="quarter" idx="1"/>
          </p:nvPr>
        </p:nvGraphicFramePr>
        <p:xfrm>
          <a:off x="76200" y="1219200"/>
          <a:ext cx="1447800" cy="4572000"/>
        </p:xfrm>
        <a:graphic>
          <a:graphicData uri="http://schemas.openxmlformats.org/drawingml/2006/table">
            <a:tbl>
              <a:tblPr/>
              <a:tblGrid>
                <a:gridCol w="1447800">
                  <a:extLst>
                    <a:ext uri="{9D8B030D-6E8A-4147-A177-3AD203B41FA5}">
                      <a16:colId xmlns:a16="http://schemas.microsoft.com/office/drawing/2014/main" val="20000"/>
                    </a:ext>
                  </a:extLst>
                </a:gridCol>
              </a:tblGrid>
              <a:tr h="9906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a:ln>
                            <a:noFill/>
                          </a:ln>
                          <a:solidFill>
                            <a:schemeClr val="tx1"/>
                          </a:solidFill>
                          <a:effectLst/>
                          <a:latin typeface="Arial" panose="020B0604020202020204" pitchFamily="34" charset="0"/>
                        </a:rPr>
                        <a:t>Guru </a:t>
                      </a:r>
                      <a:r>
                        <a:rPr kumimoji="0" lang="en-US" sz="2400" b="1" i="0" u="none" strike="noStrike" cap="none" normalizeH="0" baseline="0" dirty="0" err="1">
                          <a:ln>
                            <a:noFill/>
                          </a:ln>
                          <a:solidFill>
                            <a:schemeClr val="tx1"/>
                          </a:solidFill>
                          <a:effectLst/>
                          <a:latin typeface="Arial" panose="020B0604020202020204" pitchFamily="34" charset="0"/>
                        </a:rPr>
                        <a:t>Pertama</a:t>
                      </a:r>
                      <a:endParaRPr kumimoji="0" lang="en-US" sz="24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solidFill>
                  </a:tcPr>
                </a:tc>
                <a:extLst>
                  <a:ext uri="{0D108BD9-81ED-4DB2-BD59-A6C34878D82A}">
                    <a16:rowId xmlns:a16="http://schemas.microsoft.com/office/drawing/2014/main" val="10000"/>
                  </a:ext>
                </a:extLst>
              </a:tr>
              <a:tr h="10636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a:ln>
                            <a:noFill/>
                          </a:ln>
                          <a:solidFill>
                            <a:schemeClr val="tx1"/>
                          </a:solidFill>
                          <a:effectLst/>
                          <a:latin typeface="Arial" panose="020B0604020202020204" pitchFamily="34" charset="0"/>
                        </a:rPr>
                        <a:t>Guru </a:t>
                      </a:r>
                      <a:r>
                        <a:rPr kumimoji="0" lang="en-US" sz="2400" b="1" i="0" u="none" strike="noStrike" cap="none" normalizeH="0" baseline="0" dirty="0" err="1">
                          <a:ln>
                            <a:noFill/>
                          </a:ln>
                          <a:solidFill>
                            <a:schemeClr val="tx1"/>
                          </a:solidFill>
                          <a:effectLst/>
                          <a:latin typeface="Arial" panose="020B0604020202020204" pitchFamily="34" charset="0"/>
                        </a:rPr>
                        <a:t>Muda</a:t>
                      </a:r>
                      <a:endParaRPr kumimoji="0" lang="en-US" sz="24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71"/>
                    </a:solidFill>
                  </a:tcPr>
                </a:tc>
                <a:extLst>
                  <a:ext uri="{0D108BD9-81ED-4DB2-BD59-A6C34878D82A}">
                    <a16:rowId xmlns:a16="http://schemas.microsoft.com/office/drawing/2014/main" val="10001"/>
                  </a:ext>
                </a:extLst>
              </a:tr>
              <a:tr h="1524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a:ln>
                            <a:noFill/>
                          </a:ln>
                          <a:solidFill>
                            <a:schemeClr val="tx1"/>
                          </a:solidFill>
                          <a:effectLst/>
                          <a:latin typeface="Arial" panose="020B0604020202020204" pitchFamily="34" charset="0"/>
                        </a:rPr>
                        <a:t>Guru </a:t>
                      </a:r>
                      <a:r>
                        <a:rPr kumimoji="0" lang="en-US" sz="2400" b="1" i="0" u="none" strike="noStrike" cap="none" normalizeH="0" baseline="0" dirty="0" err="1">
                          <a:ln>
                            <a:noFill/>
                          </a:ln>
                          <a:solidFill>
                            <a:schemeClr val="tx1"/>
                          </a:solidFill>
                          <a:effectLst/>
                          <a:latin typeface="Arial" panose="020B0604020202020204" pitchFamily="34" charset="0"/>
                        </a:rPr>
                        <a:t>Madya</a:t>
                      </a:r>
                      <a:endParaRPr kumimoji="0" lang="en-US" sz="24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7E2FF"/>
                    </a:solidFill>
                  </a:tcPr>
                </a:tc>
                <a:extLst>
                  <a:ext uri="{0D108BD9-81ED-4DB2-BD59-A6C34878D82A}">
                    <a16:rowId xmlns:a16="http://schemas.microsoft.com/office/drawing/2014/main" val="10002"/>
                  </a:ext>
                </a:extLst>
              </a:tr>
              <a:tr h="9937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a:ln>
                            <a:noFill/>
                          </a:ln>
                          <a:solidFill>
                            <a:schemeClr val="tx1"/>
                          </a:solidFill>
                          <a:effectLst/>
                          <a:latin typeface="Arial" panose="020B0604020202020204" pitchFamily="34" charset="0"/>
                        </a:rPr>
                        <a:t>Guru </a:t>
                      </a:r>
                      <a:r>
                        <a:rPr kumimoji="0" lang="en-US" sz="2400" b="1" i="0" u="none" strike="noStrike" cap="none" normalizeH="0" baseline="0" dirty="0" err="1">
                          <a:ln>
                            <a:noFill/>
                          </a:ln>
                          <a:solidFill>
                            <a:schemeClr val="tx1"/>
                          </a:solidFill>
                          <a:effectLst/>
                          <a:latin typeface="Arial" panose="020B0604020202020204" pitchFamily="34" charset="0"/>
                        </a:rPr>
                        <a:t>Utama</a:t>
                      </a:r>
                      <a:endParaRPr kumimoji="0" lang="en-US" sz="24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379"/>
                    </a:solidFill>
                  </a:tcPr>
                </a:tc>
                <a:extLst>
                  <a:ext uri="{0D108BD9-81ED-4DB2-BD59-A6C34878D82A}">
                    <a16:rowId xmlns:a16="http://schemas.microsoft.com/office/drawing/2014/main" val="10003"/>
                  </a:ext>
                </a:extLst>
              </a:tr>
            </a:tbl>
          </a:graphicData>
        </a:graphic>
      </p:graphicFrame>
      <p:graphicFrame>
        <p:nvGraphicFramePr>
          <p:cNvPr id="99343" name="Group 15"/>
          <p:cNvGraphicFramePr>
            <a:graphicFrameLocks noGrp="1"/>
          </p:cNvGraphicFramePr>
          <p:nvPr>
            <p:ph sz="quarter" idx="2"/>
          </p:nvPr>
        </p:nvGraphicFramePr>
        <p:xfrm>
          <a:off x="1524000" y="1219200"/>
          <a:ext cx="3505200" cy="4572000"/>
        </p:xfrm>
        <a:graphic>
          <a:graphicData uri="http://schemas.openxmlformats.org/drawingml/2006/table">
            <a:tbl>
              <a:tblPr/>
              <a:tblGrid>
                <a:gridCol w="3505200">
                  <a:extLst>
                    <a:ext uri="{9D8B030D-6E8A-4147-A177-3AD203B41FA5}">
                      <a16:colId xmlns:a16="http://schemas.microsoft.com/office/drawing/2014/main" val="20000"/>
                    </a:ext>
                  </a:extLst>
                </a:gridCol>
              </a:tblGrid>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err="1">
                          <a:ln>
                            <a:noFill/>
                          </a:ln>
                          <a:solidFill>
                            <a:schemeClr val="tx1"/>
                          </a:solidFill>
                          <a:effectLst/>
                          <a:latin typeface="Arial" panose="020B0604020202020204" pitchFamily="34" charset="0"/>
                        </a:rPr>
                        <a:t>Penata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Muda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IIIa</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EFF9B"/>
                    </a:solidFill>
                  </a:tcPr>
                </a:tc>
                <a:extLst>
                  <a:ext uri="{0D108BD9-81ED-4DB2-BD59-A6C34878D82A}">
                    <a16:rowId xmlns:a16="http://schemas.microsoft.com/office/drawing/2014/main" val="10000"/>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err="1">
                          <a:ln>
                            <a:noFill/>
                          </a:ln>
                          <a:solidFill>
                            <a:schemeClr val="tx1"/>
                          </a:solidFill>
                          <a:effectLst/>
                          <a:latin typeface="Arial" panose="020B0604020202020204" pitchFamily="34" charset="0"/>
                        </a:rPr>
                        <a:t>Penata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Muda</a:t>
                      </a:r>
                      <a:r>
                        <a:rPr kumimoji="0" lang="en-US" sz="2000" b="1" i="0" u="none" strike="noStrike" cap="none" normalizeH="0" baseline="0" dirty="0">
                          <a:ln>
                            <a:noFill/>
                          </a:ln>
                          <a:solidFill>
                            <a:schemeClr val="tx1"/>
                          </a:solidFill>
                          <a:effectLst/>
                          <a:latin typeface="Arial" panose="020B0604020202020204" pitchFamily="34" charset="0"/>
                        </a:rPr>
                        <a:t> Tingkat I, </a:t>
                      </a:r>
                      <a:r>
                        <a:rPr kumimoji="0" lang="en-US" sz="2000" b="1" i="0" u="none" strike="noStrike" cap="none" normalizeH="0" baseline="0" dirty="0" err="1">
                          <a:ln>
                            <a:noFill/>
                          </a:ln>
                          <a:solidFill>
                            <a:schemeClr val="tx1"/>
                          </a:solidFill>
                          <a:effectLst/>
                          <a:latin typeface="Arial" panose="020B0604020202020204" pitchFamily="34" charset="0"/>
                        </a:rPr>
                        <a:t>IIIb</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8FF5B"/>
                    </a:solidFill>
                  </a:tcPr>
                </a:tc>
                <a:extLst>
                  <a:ext uri="{0D108BD9-81ED-4DB2-BD59-A6C34878D82A}">
                    <a16:rowId xmlns:a16="http://schemas.microsoft.com/office/drawing/2014/main" val="10001"/>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err="1">
                          <a:ln>
                            <a:noFill/>
                          </a:ln>
                          <a:solidFill>
                            <a:schemeClr val="tx1"/>
                          </a:solidFill>
                          <a:effectLst/>
                          <a:latin typeface="Arial" panose="020B0604020202020204" pitchFamily="34" charset="0"/>
                        </a:rPr>
                        <a:t>Penata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IIIc</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7"/>
                    </a:solidFill>
                  </a:tcPr>
                </a:tc>
                <a:extLst>
                  <a:ext uri="{0D108BD9-81ED-4DB2-BD59-A6C34878D82A}">
                    <a16:rowId xmlns:a16="http://schemas.microsoft.com/office/drawing/2014/main" val="10002"/>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err="1">
                          <a:ln>
                            <a:noFill/>
                          </a:ln>
                          <a:solidFill>
                            <a:schemeClr val="tx1"/>
                          </a:solidFill>
                          <a:effectLst/>
                          <a:latin typeface="Arial" panose="020B0604020202020204" pitchFamily="34" charset="0"/>
                        </a:rPr>
                        <a:t>Penata</a:t>
                      </a:r>
                      <a:r>
                        <a:rPr kumimoji="0" lang="en-US" sz="2000" b="1" i="0" u="none" strike="noStrike" cap="none" normalizeH="0" baseline="0" dirty="0">
                          <a:ln>
                            <a:noFill/>
                          </a:ln>
                          <a:solidFill>
                            <a:schemeClr val="tx1"/>
                          </a:solidFill>
                          <a:effectLst/>
                          <a:latin typeface="Arial" panose="020B0604020202020204" pitchFamily="34" charset="0"/>
                        </a:rPr>
                        <a:t> Tingkat I, </a:t>
                      </a:r>
                      <a:r>
                        <a:rPr kumimoji="0" lang="en-US" sz="2000" b="1" i="0" u="none" strike="noStrike" cap="none" normalizeH="0" baseline="0" dirty="0" err="1">
                          <a:ln>
                            <a:noFill/>
                          </a:ln>
                          <a:solidFill>
                            <a:schemeClr val="tx1"/>
                          </a:solidFill>
                          <a:effectLst/>
                          <a:latin typeface="Arial" panose="020B0604020202020204" pitchFamily="34" charset="0"/>
                        </a:rPr>
                        <a:t>IIId</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47"/>
                    </a:solidFill>
                  </a:tcPr>
                </a:tc>
                <a:extLst>
                  <a:ext uri="{0D108BD9-81ED-4DB2-BD59-A6C34878D82A}">
                    <a16:rowId xmlns:a16="http://schemas.microsoft.com/office/drawing/2014/main" val="10003"/>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Pembina, </a:t>
                      </a:r>
                      <a:r>
                        <a:rPr kumimoji="0" lang="en-US" sz="2000" b="1" i="0" u="none" strike="noStrike" cap="none" normalizeH="0" baseline="0" dirty="0" err="1">
                          <a:ln>
                            <a:noFill/>
                          </a:ln>
                          <a:solidFill>
                            <a:schemeClr val="tx1"/>
                          </a:solidFill>
                          <a:effectLst/>
                          <a:latin typeface="Arial" panose="020B0604020202020204" pitchFamily="34" charset="0"/>
                        </a:rPr>
                        <a:t>IVa</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DE9EB"/>
                    </a:solidFill>
                  </a:tcPr>
                </a:tc>
                <a:extLst>
                  <a:ext uri="{0D108BD9-81ED-4DB2-BD59-A6C34878D82A}">
                    <a16:rowId xmlns:a16="http://schemas.microsoft.com/office/drawing/2014/main" val="10004"/>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Pembina Tingkat I, </a:t>
                      </a:r>
                      <a:r>
                        <a:rPr kumimoji="0" lang="en-US" sz="2000" b="1" i="0" u="none" strike="noStrike" cap="none" normalizeH="0" baseline="0" dirty="0" err="1">
                          <a:ln>
                            <a:noFill/>
                          </a:ln>
                          <a:solidFill>
                            <a:schemeClr val="tx1"/>
                          </a:solidFill>
                          <a:effectLst/>
                          <a:latin typeface="Arial" panose="020B0604020202020204" pitchFamily="34" charset="0"/>
                        </a:rPr>
                        <a:t>IVb</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DE4FF"/>
                    </a:solidFill>
                  </a:tcPr>
                </a:tc>
                <a:extLst>
                  <a:ext uri="{0D108BD9-81ED-4DB2-BD59-A6C34878D82A}">
                    <a16:rowId xmlns:a16="http://schemas.microsoft.com/office/drawing/2014/main" val="10005"/>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Pembina </a:t>
                      </a:r>
                      <a:r>
                        <a:rPr kumimoji="0" lang="en-US" sz="2000" b="1" i="0" u="none" strike="noStrike" cap="none" normalizeH="0" baseline="0" dirty="0" err="1">
                          <a:ln>
                            <a:noFill/>
                          </a:ln>
                          <a:solidFill>
                            <a:schemeClr val="tx1"/>
                          </a:solidFill>
                          <a:effectLst/>
                          <a:latin typeface="Arial" panose="020B0604020202020204" pitchFamily="34" charset="0"/>
                        </a:rPr>
                        <a:t>Utama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Muda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IVc</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FD8FF"/>
                    </a:solidFill>
                  </a:tcPr>
                </a:tc>
                <a:extLst>
                  <a:ext uri="{0D108BD9-81ED-4DB2-BD59-A6C34878D82A}">
                    <a16:rowId xmlns:a16="http://schemas.microsoft.com/office/drawing/2014/main" val="10006"/>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Pembina </a:t>
                      </a:r>
                      <a:r>
                        <a:rPr kumimoji="0" lang="en-US" sz="2000" b="1" i="0" u="none" strike="noStrike" cap="none" normalizeH="0" baseline="0" dirty="0" err="1">
                          <a:ln>
                            <a:noFill/>
                          </a:ln>
                          <a:solidFill>
                            <a:schemeClr val="tx1"/>
                          </a:solidFill>
                          <a:effectLst/>
                          <a:latin typeface="Arial" panose="020B0604020202020204" pitchFamily="34" charset="0"/>
                        </a:rPr>
                        <a:t>Utama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Madya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IVd</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ABD"/>
                    </a:solidFill>
                  </a:tcPr>
                </a:tc>
                <a:extLst>
                  <a:ext uri="{0D108BD9-81ED-4DB2-BD59-A6C34878D82A}">
                    <a16:rowId xmlns:a16="http://schemas.microsoft.com/office/drawing/2014/main" val="10007"/>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Pembina </a:t>
                      </a:r>
                      <a:r>
                        <a:rPr kumimoji="0" lang="en-US" sz="2000" b="1" i="0" u="none" strike="noStrike" cap="none" normalizeH="0" baseline="0" dirty="0" err="1">
                          <a:ln>
                            <a:noFill/>
                          </a:ln>
                          <a:solidFill>
                            <a:schemeClr val="tx1"/>
                          </a:solidFill>
                          <a:effectLst/>
                          <a:latin typeface="Arial" panose="020B0604020202020204" pitchFamily="34" charset="0"/>
                        </a:rPr>
                        <a:t>Utama</a:t>
                      </a:r>
                      <a:r>
                        <a:rPr kumimoji="0" lang="en-US" sz="2000" b="1" i="0" u="none" strike="noStrike" cap="none" normalizeH="0" baseline="0" dirty="0">
                          <a:ln>
                            <a:noFill/>
                          </a:ln>
                          <a:solidFill>
                            <a:schemeClr val="tx1"/>
                          </a:solidFill>
                          <a:effectLst/>
                          <a:latin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rPr>
                        <a:t>IVe</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81"/>
                    </a:solidFill>
                  </a:tcPr>
                </a:tc>
                <a:extLst>
                  <a:ext uri="{0D108BD9-81ED-4DB2-BD59-A6C34878D82A}">
                    <a16:rowId xmlns:a16="http://schemas.microsoft.com/office/drawing/2014/main" val="10008"/>
                  </a:ext>
                </a:extLst>
              </a:tr>
            </a:tbl>
          </a:graphicData>
        </a:graphic>
      </p:graphicFrame>
      <p:graphicFrame>
        <p:nvGraphicFramePr>
          <p:cNvPr id="99365" name="Group 37"/>
          <p:cNvGraphicFramePr>
            <a:graphicFrameLocks noGrp="1"/>
          </p:cNvGraphicFramePr>
          <p:nvPr>
            <p:ph sz="quarter" idx="4"/>
          </p:nvPr>
        </p:nvGraphicFramePr>
        <p:xfrm>
          <a:off x="5029200" y="1219200"/>
          <a:ext cx="762000" cy="4572000"/>
        </p:xfrm>
        <a:graphic>
          <a:graphicData uri="http://schemas.openxmlformats.org/drawingml/2006/table">
            <a:tbl>
              <a:tblPr/>
              <a:tblGrid>
                <a:gridCol w="762000">
                  <a:extLst>
                    <a:ext uri="{9D8B030D-6E8A-4147-A177-3AD203B41FA5}">
                      <a16:colId xmlns:a16="http://schemas.microsoft.com/office/drawing/2014/main" val="20000"/>
                    </a:ext>
                  </a:extLst>
                </a:gridCol>
              </a:tblGrid>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200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300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400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550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700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850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1050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graphicFrame>
        <p:nvGraphicFramePr>
          <p:cNvPr id="99387" name="Group 59"/>
          <p:cNvGraphicFramePr>
            <a:graphicFrameLocks noGrp="1"/>
          </p:cNvGraphicFramePr>
          <p:nvPr>
            <p:ph sz="quarter" idx="3"/>
          </p:nvPr>
        </p:nvGraphicFramePr>
        <p:xfrm>
          <a:off x="5867400" y="1447800"/>
          <a:ext cx="762000" cy="4038600"/>
        </p:xfrm>
        <a:graphic>
          <a:graphicData uri="http://schemas.openxmlformats.org/drawingml/2006/table">
            <a:tbl>
              <a:tblPr/>
              <a:tblGrid>
                <a:gridCol w="762000">
                  <a:extLst>
                    <a:ext uri="{9D8B030D-6E8A-4147-A177-3AD203B41FA5}">
                      <a16:colId xmlns:a16="http://schemas.microsoft.com/office/drawing/2014/main" val="20000"/>
                    </a:ext>
                  </a:extLst>
                </a:gridCol>
              </a:tblGrid>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1"/>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3"/>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5"/>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200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7"/>
                  </a:ext>
                </a:extLst>
              </a:tr>
            </a:tbl>
          </a:graphicData>
        </a:graphic>
      </p:graphicFrame>
      <p:sp>
        <p:nvSpPr>
          <p:cNvPr id="24656" name="Text Box 80"/>
          <p:cNvSpPr txBox="1">
            <a:spLocks noChangeArrowheads="1"/>
          </p:cNvSpPr>
          <p:nvPr/>
        </p:nvSpPr>
        <p:spPr bwMode="auto">
          <a:xfrm>
            <a:off x="76200" y="5943600"/>
            <a:ext cx="7924800" cy="707886"/>
          </a:xfrm>
          <a:prstGeom prst="rect">
            <a:avLst/>
          </a:prstGeom>
          <a:solidFill>
            <a:schemeClr val="bg1"/>
          </a:solidFill>
          <a:ln w="9525">
            <a:solidFill>
              <a:srgbClr val="FF0000"/>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defRPr/>
            </a:pPr>
            <a:r>
              <a:rPr lang="en-US" sz="2000" b="1" dirty="0" err="1">
                <a:latin typeface="Gill Sans MT" panose="020B0502020104020203" pitchFamily="34" charset="0"/>
                <a:cs typeface="Arial" panose="020B0604020202020204" pitchFamily="34" charset="0"/>
              </a:rPr>
              <a:t>Kebutuhan</a:t>
            </a:r>
            <a:r>
              <a:rPr lang="en-US" sz="2000" b="1" dirty="0">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Angka</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Kredit</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Komulatif</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AKK</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PKB</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AKPKB</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dan</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Unsur</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Penunjjang</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solidFill>
                  <a:srgbClr val="CC0000"/>
                </a:solidFill>
                <a:latin typeface="Gill Sans MT" panose="020B0502020104020203" pitchFamily="34" charset="0"/>
                <a:cs typeface="Arial" panose="020B0604020202020204" pitchFamily="34" charset="0"/>
              </a:rPr>
              <a:t>AKP</a:t>
            </a:r>
            <a:r>
              <a:rPr lang="en-US" sz="2000" b="1" dirty="0">
                <a:solidFill>
                  <a:srgbClr val="CC0000"/>
                </a:solidFill>
                <a:latin typeface="Gill Sans MT" panose="020B0502020104020203" pitchFamily="34" charset="0"/>
                <a:cs typeface="Arial" panose="020B0604020202020204" pitchFamily="34" charset="0"/>
              </a:rPr>
              <a:t>) </a:t>
            </a:r>
            <a:r>
              <a:rPr lang="en-US" sz="2000" b="1" dirty="0" err="1">
                <a:latin typeface="Gill Sans MT" panose="020B0502020104020203" pitchFamily="34" charset="0"/>
                <a:cs typeface="Arial" panose="020B0604020202020204" pitchFamily="34" charset="0"/>
              </a:rPr>
              <a:t>untuk</a:t>
            </a:r>
            <a:r>
              <a:rPr lang="en-US" sz="2000" b="1" dirty="0">
                <a:latin typeface="Gill Sans MT" panose="020B0502020104020203" pitchFamily="34" charset="0"/>
                <a:cs typeface="Arial" panose="020B0604020202020204" pitchFamily="34" charset="0"/>
              </a:rPr>
              <a:t> </a:t>
            </a:r>
            <a:r>
              <a:rPr lang="en-US" sz="2000" b="1" dirty="0" err="1">
                <a:latin typeface="Gill Sans MT" panose="020B0502020104020203" pitchFamily="34" charset="0"/>
                <a:cs typeface="Arial" panose="020B0604020202020204" pitchFamily="34" charset="0"/>
              </a:rPr>
              <a:t>kenaikan</a:t>
            </a:r>
            <a:r>
              <a:rPr lang="en-US" sz="2000" b="1" dirty="0">
                <a:latin typeface="Gill Sans MT" panose="020B0502020104020203" pitchFamily="34" charset="0"/>
                <a:cs typeface="Arial" panose="020B0604020202020204" pitchFamily="34" charset="0"/>
              </a:rPr>
              <a:t> </a:t>
            </a:r>
            <a:r>
              <a:rPr lang="en-US" sz="2000" b="1" dirty="0" err="1">
                <a:latin typeface="Gill Sans MT" panose="020B0502020104020203" pitchFamily="34" charset="0"/>
                <a:cs typeface="Arial" panose="020B0604020202020204" pitchFamily="34" charset="0"/>
              </a:rPr>
              <a:t>pangkat</a:t>
            </a:r>
            <a:r>
              <a:rPr lang="en-US" sz="2000" b="1" dirty="0">
                <a:latin typeface="Gill Sans MT" panose="020B0502020104020203" pitchFamily="34" charset="0"/>
                <a:cs typeface="Arial" panose="020B0604020202020204" pitchFamily="34" charset="0"/>
              </a:rPr>
              <a:t> </a:t>
            </a:r>
            <a:r>
              <a:rPr lang="en-US" sz="2000" b="1" dirty="0" err="1">
                <a:latin typeface="Gill Sans MT" panose="020B0502020104020203" pitchFamily="34" charset="0"/>
                <a:cs typeface="Arial" panose="020B0604020202020204" pitchFamily="34" charset="0"/>
              </a:rPr>
              <a:t>dan</a:t>
            </a:r>
            <a:r>
              <a:rPr lang="en-US" sz="2000" b="1" dirty="0">
                <a:latin typeface="Gill Sans MT" panose="020B0502020104020203" pitchFamily="34" charset="0"/>
                <a:cs typeface="Arial" panose="020B0604020202020204" pitchFamily="34" charset="0"/>
              </a:rPr>
              <a:t> </a:t>
            </a:r>
            <a:r>
              <a:rPr lang="en-US" sz="2000" b="1" dirty="0" err="1">
                <a:latin typeface="Gill Sans MT" panose="020B0502020104020203" pitchFamily="34" charset="0"/>
                <a:cs typeface="Arial" panose="020B0604020202020204" pitchFamily="34" charset="0"/>
              </a:rPr>
              <a:t>jabatan</a:t>
            </a:r>
            <a:endParaRPr lang="en-US" sz="2000" b="1" dirty="0">
              <a:latin typeface="Gill Sans MT" panose="020B0502020104020203" pitchFamily="34" charset="0"/>
              <a:cs typeface="Arial" panose="020B0604020202020204" pitchFamily="34" charset="0"/>
            </a:endParaRPr>
          </a:p>
        </p:txBody>
      </p:sp>
      <p:graphicFrame>
        <p:nvGraphicFramePr>
          <p:cNvPr id="10" name="Group 59"/>
          <p:cNvGraphicFramePr/>
          <p:nvPr/>
        </p:nvGraphicFramePr>
        <p:xfrm>
          <a:off x="6705600" y="1447800"/>
          <a:ext cx="1676400" cy="4038600"/>
        </p:xfrm>
        <a:graphic>
          <a:graphicData uri="http://schemas.openxmlformats.org/drawingml/2006/table">
            <a:tbl>
              <a:tblPr/>
              <a:tblGrid>
                <a:gridCol w="1676400">
                  <a:extLst>
                    <a:ext uri="{9D8B030D-6E8A-4147-A177-3AD203B41FA5}">
                      <a16:colId xmlns:a16="http://schemas.microsoft.com/office/drawing/2014/main" val="20000"/>
                    </a:ext>
                  </a:extLst>
                </a:gridCol>
              </a:tblGrid>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3 pd, </a:t>
                      </a:r>
                      <a:r>
                        <a:rPr kumimoji="0" lang="en-US" sz="2000" b="1" i="0" u="none" strike="noStrike" cap="none" normalizeH="0" baseline="0">
                          <a:ln>
                            <a:noFill/>
                          </a:ln>
                          <a:solidFill>
                            <a:schemeClr val="tx1"/>
                          </a:solidFill>
                          <a:effectLst/>
                          <a:latin typeface="Arial" panose="020B0604020202020204" pitchFamily="34" charset="0"/>
                        </a:rPr>
                        <a:t>0 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3 pd, </a:t>
                      </a:r>
                      <a:r>
                        <a:rPr kumimoji="0" lang="en-US" sz="2000" b="1" i="0" u="none" strike="noStrike" cap="none" normalizeH="0" baseline="0">
                          <a:ln>
                            <a:noFill/>
                          </a:ln>
                          <a:solidFill>
                            <a:schemeClr val="tx1"/>
                          </a:solidFill>
                          <a:effectLst/>
                          <a:latin typeface="Arial" panose="020B0604020202020204" pitchFamily="34" charset="0"/>
                        </a:rPr>
                        <a:t>4 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1"/>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3 pd, </a:t>
                      </a:r>
                      <a:r>
                        <a:rPr kumimoji="0" lang="en-US" sz="2000" b="1" i="0" u="none" strike="noStrike" cap="none" normalizeH="0" baseline="0">
                          <a:ln>
                            <a:noFill/>
                          </a:ln>
                          <a:solidFill>
                            <a:schemeClr val="tx1"/>
                          </a:solidFill>
                          <a:effectLst/>
                          <a:latin typeface="Arial" panose="020B0604020202020204" pitchFamily="34" charset="0"/>
                        </a:rPr>
                        <a:t>6 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2"/>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4 pd, </a:t>
                      </a:r>
                      <a:r>
                        <a:rPr kumimoji="0" lang="en-US" sz="2000" b="1" i="0" u="none" strike="noStrike" cap="none" normalizeH="0" baseline="0">
                          <a:ln>
                            <a:noFill/>
                          </a:ln>
                          <a:solidFill>
                            <a:schemeClr val="tx1"/>
                          </a:solidFill>
                          <a:effectLst/>
                          <a:latin typeface="Arial" panose="020B0604020202020204" pitchFamily="34" charset="0"/>
                        </a:rPr>
                        <a:t>8 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3"/>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a:ln>
                            <a:noFill/>
                          </a:ln>
                          <a:solidFill>
                            <a:schemeClr val="tx1"/>
                          </a:solidFill>
                          <a:effectLst/>
                          <a:latin typeface="Arial" panose="020B0604020202020204" pitchFamily="34" charset="0"/>
                        </a:rPr>
                        <a:t>4 pd,12 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4"/>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a:ln>
                            <a:noFill/>
                          </a:ln>
                          <a:solidFill>
                            <a:schemeClr val="tx1"/>
                          </a:solidFill>
                          <a:effectLst/>
                          <a:latin typeface="Arial" panose="020B0604020202020204" pitchFamily="34" charset="0"/>
                        </a:rPr>
                        <a:t>4 pd,12pi/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5"/>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a:ln>
                            <a:noFill/>
                          </a:ln>
                          <a:solidFill>
                            <a:schemeClr val="tx1"/>
                          </a:solidFill>
                          <a:effectLst/>
                          <a:latin typeface="Arial" panose="020B0604020202020204" pitchFamily="34" charset="0"/>
                        </a:rPr>
                        <a:t>5 pd,14pi/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6"/>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a:ln>
                            <a:noFill/>
                          </a:ln>
                          <a:solidFill>
                            <a:schemeClr val="tx1"/>
                          </a:solidFill>
                          <a:effectLst/>
                          <a:latin typeface="Arial" panose="020B0604020202020204" pitchFamily="34" charset="0"/>
                        </a:rPr>
                        <a:t>5 pd,20 pi/</a:t>
                      </a:r>
                      <a:r>
                        <a:rPr kumimoji="0" lang="id-ID" sz="2000" b="1" i="0" u="none" strike="noStrike" cap="none" normalizeH="0" baseline="0">
                          <a:ln>
                            <a:noFill/>
                          </a:ln>
                          <a:solidFill>
                            <a:schemeClr val="tx1"/>
                          </a:solidFill>
                          <a:effectLst/>
                          <a:latin typeface="Arial" panose="020B0604020202020204" pitchFamily="34" charset="0"/>
                        </a:rPr>
                        <a:t>ki</a:t>
                      </a:r>
                      <a:endParaRPr kumimoji="0" lang="en-US" sz="2000" b="1" i="0" u="none" strike="noStrike" cap="none" normalizeH="0" baseline="0" dirty="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007"/>
                  </a:ext>
                </a:extLst>
              </a:tr>
            </a:tbl>
          </a:graphicData>
        </a:graphic>
      </p:graphicFrame>
      <p:graphicFrame>
        <p:nvGraphicFramePr>
          <p:cNvPr id="11" name="Group 59"/>
          <p:cNvGraphicFramePr/>
          <p:nvPr/>
        </p:nvGraphicFramePr>
        <p:xfrm>
          <a:off x="8458200" y="1447800"/>
          <a:ext cx="609600" cy="4076700"/>
        </p:xfrm>
        <a:graphic>
          <a:graphicData uri="http://schemas.openxmlformats.org/drawingml/2006/table">
            <a:tbl>
              <a:tblPr/>
              <a:tblGrid>
                <a:gridCol w="609600">
                  <a:extLst>
                    <a:ext uri="{9D8B030D-6E8A-4147-A177-3AD203B41FA5}">
                      <a16:colId xmlns:a16="http://schemas.microsoft.com/office/drawing/2014/main" val="20000"/>
                    </a:ext>
                  </a:extLst>
                </a:gridCol>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1"/>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2"/>
                  </a:ext>
                </a:extLst>
              </a:tr>
              <a:tr h="5143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3"/>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4"/>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5"/>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15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6"/>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a:ln>
                            <a:noFill/>
                          </a:ln>
                          <a:solidFill>
                            <a:schemeClr val="tx1"/>
                          </a:solidFill>
                          <a:effectLst/>
                          <a:latin typeface="Arial" panose="020B0604020202020204" pitchFamily="34" charset="0"/>
                        </a:rPr>
                        <a:t>20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4">
                        <a:lumMod val="20000"/>
                        <a:lumOff val="80000"/>
                      </a:schemeClr>
                    </a:solidFill>
                  </a:tcPr>
                </a:tc>
                <a:extLst>
                  <a:ext uri="{0D108BD9-81ED-4DB2-BD59-A6C34878D82A}">
                    <a16:rowId xmlns:a16="http://schemas.microsoft.com/office/drawing/2014/main" val="10007"/>
                  </a:ext>
                </a:extLst>
              </a:tr>
            </a:tbl>
          </a:graphicData>
        </a:graphic>
      </p:graphicFrame>
      <p:sp>
        <p:nvSpPr>
          <p:cNvPr id="18554" name="AutoShape 79"/>
          <p:cNvSpPr>
            <a:spLocks noChangeArrowheads="1"/>
          </p:cNvSpPr>
          <p:nvPr/>
        </p:nvSpPr>
        <p:spPr bwMode="auto">
          <a:xfrm rot="2589857" flipH="1">
            <a:off x="7632700" y="5553075"/>
            <a:ext cx="681038" cy="974725"/>
          </a:xfrm>
          <a:prstGeom prst="curvedRightArrow">
            <a:avLst>
              <a:gd name="adj1" fmla="val 39995"/>
              <a:gd name="adj2" fmla="val 79990"/>
              <a:gd name="adj3" fmla="val 33333"/>
            </a:avLst>
          </a:prstGeom>
          <a:solidFill>
            <a:srgbClr val="FF0000"/>
          </a:solidFill>
          <a:ln w="9525">
            <a:solidFill>
              <a:schemeClr val="tx1"/>
            </a:solidFill>
            <a:miter lim="800000"/>
          </a:ln>
        </p:spPr>
        <p:txBody>
          <a:bodyPr wrap="none" anchor="ctr"/>
          <a:lstStyle/>
          <a:p>
            <a:endParaRPr lang="id-ID">
              <a:latin typeface="Gill Sans MT" panose="020B0502020104020203" pitchFamily="34" charset="0"/>
            </a:endParaRPr>
          </a:p>
        </p:txBody>
      </p:sp>
      <p:sp>
        <p:nvSpPr>
          <p:cNvPr id="15" name="Rectangle 14"/>
          <p:cNvSpPr/>
          <p:nvPr/>
        </p:nvSpPr>
        <p:spPr>
          <a:xfrm>
            <a:off x="5867400" y="5562600"/>
            <a:ext cx="3200400" cy="152400"/>
          </a:xfrm>
          <a:prstGeom prst="rect">
            <a:avLst/>
          </a:prstGeom>
          <a:solidFill>
            <a:srgbClr val="FF0000"/>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18558" name="TextBox 15"/>
          <p:cNvSpPr txBox="1">
            <a:spLocks noChangeArrowheads="1"/>
          </p:cNvSpPr>
          <p:nvPr/>
        </p:nvSpPr>
        <p:spPr bwMode="auto">
          <a:xfrm>
            <a:off x="5791200" y="990600"/>
            <a:ext cx="914400" cy="461963"/>
          </a:xfrm>
          <a:prstGeom prst="rect">
            <a:avLst/>
          </a:prstGeom>
          <a:noFill/>
          <a:ln w="9525">
            <a:noFill/>
            <a:miter lim="800000"/>
          </a:ln>
        </p:spPr>
        <p:txBody>
          <a:bodyPr>
            <a:spAutoFit/>
          </a:bodyPr>
          <a:lstStyle/>
          <a:p>
            <a:pPr algn="ctr"/>
            <a:r>
              <a:rPr lang="en-US" sz="2400" b="1">
                <a:solidFill>
                  <a:srgbClr val="FF0000"/>
                </a:solidFill>
              </a:rPr>
              <a:t>AKK</a:t>
            </a:r>
            <a:endParaRPr lang="id-ID" sz="2400" b="1">
              <a:solidFill>
                <a:srgbClr val="FF0000"/>
              </a:solidFill>
            </a:endParaRPr>
          </a:p>
        </p:txBody>
      </p:sp>
      <p:sp>
        <p:nvSpPr>
          <p:cNvPr id="18559" name="TextBox 16"/>
          <p:cNvSpPr txBox="1">
            <a:spLocks noChangeArrowheads="1"/>
          </p:cNvSpPr>
          <p:nvPr/>
        </p:nvSpPr>
        <p:spPr bwMode="auto">
          <a:xfrm>
            <a:off x="6705600" y="990600"/>
            <a:ext cx="1524000" cy="461963"/>
          </a:xfrm>
          <a:prstGeom prst="rect">
            <a:avLst/>
          </a:prstGeom>
          <a:noFill/>
          <a:ln w="9525">
            <a:noFill/>
            <a:miter lim="800000"/>
          </a:ln>
        </p:spPr>
        <p:txBody>
          <a:bodyPr>
            <a:spAutoFit/>
          </a:bodyPr>
          <a:lstStyle/>
          <a:p>
            <a:pPr algn="ctr"/>
            <a:r>
              <a:rPr lang="en-US" sz="2400" b="1">
                <a:solidFill>
                  <a:srgbClr val="FF0000"/>
                </a:solidFill>
              </a:rPr>
              <a:t>AKPKB</a:t>
            </a:r>
            <a:endParaRPr lang="id-ID" sz="2400" b="1">
              <a:solidFill>
                <a:srgbClr val="FF0000"/>
              </a:solidFill>
            </a:endParaRPr>
          </a:p>
        </p:txBody>
      </p:sp>
      <p:sp>
        <p:nvSpPr>
          <p:cNvPr id="18560" name="TextBox 17"/>
          <p:cNvSpPr txBox="1">
            <a:spLocks noChangeArrowheads="1"/>
          </p:cNvSpPr>
          <p:nvPr/>
        </p:nvSpPr>
        <p:spPr bwMode="auto">
          <a:xfrm>
            <a:off x="8229600" y="985838"/>
            <a:ext cx="914400" cy="461962"/>
          </a:xfrm>
          <a:prstGeom prst="rect">
            <a:avLst/>
          </a:prstGeom>
          <a:noFill/>
          <a:ln w="9525">
            <a:noFill/>
            <a:miter lim="800000"/>
          </a:ln>
        </p:spPr>
        <p:txBody>
          <a:bodyPr>
            <a:spAutoFit/>
          </a:bodyPr>
          <a:lstStyle/>
          <a:p>
            <a:pPr algn="ctr"/>
            <a:r>
              <a:rPr lang="en-US" sz="2400" b="1">
                <a:solidFill>
                  <a:srgbClr val="FF0000"/>
                </a:solidFill>
              </a:rPr>
              <a:t>AKP</a:t>
            </a:r>
            <a:endParaRPr lang="id-ID" sz="2400" b="1">
              <a:solidFill>
                <a:srgbClr val="FF0000"/>
              </a:solidFill>
            </a:endParaRPr>
          </a:p>
        </p:txBody>
      </p:sp>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a:lstStyle/>
          <a:p>
            <a:pPr eaLnBrk="1" hangingPunct="1"/>
            <a:r>
              <a:rPr lang="id-ID" sz="3200" b="1" i="1">
                <a:solidFill>
                  <a:srgbClr val="FF4747"/>
                </a:solidFill>
              </a:rPr>
              <a:t>Unsur Kegiatan yg dinilai dlm PAK</a:t>
            </a:r>
            <a:endParaRPr lang="en-GB" sz="3200" b="1" i="1">
              <a:solidFill>
                <a:srgbClr val="FF4747"/>
              </a:solidFill>
            </a:endParaRPr>
          </a:p>
        </p:txBody>
      </p:sp>
      <p:sp>
        <p:nvSpPr>
          <p:cNvPr id="16387" name="Rectangle 3"/>
          <p:cNvSpPr>
            <a:spLocks noGrp="1" noChangeArrowheads="1"/>
          </p:cNvSpPr>
          <p:nvPr>
            <p:ph type="body" idx="4294967295"/>
          </p:nvPr>
        </p:nvSpPr>
        <p:spPr/>
        <p:txBody>
          <a:bodyPr/>
          <a:lstStyle/>
          <a:p>
            <a:pPr eaLnBrk="1" hangingPunct="1">
              <a:lnSpc>
                <a:spcPct val="80000"/>
              </a:lnSpc>
            </a:pPr>
            <a:r>
              <a:rPr lang="id-ID" sz="2500" dirty="0">
                <a:solidFill>
                  <a:srgbClr val="6600FF"/>
                </a:solidFill>
              </a:rPr>
              <a:t>Unsur Utama</a:t>
            </a:r>
          </a:p>
          <a:p>
            <a:pPr eaLnBrk="1" hangingPunct="1">
              <a:lnSpc>
                <a:spcPct val="80000"/>
              </a:lnSpc>
              <a:buFont typeface="Wingdings" panose="05000000000000000000" pitchFamily="2" charset="2"/>
              <a:buNone/>
            </a:pPr>
            <a:r>
              <a:rPr lang="id-ID" sz="2500" dirty="0"/>
              <a:t>    a. Pendidikan</a:t>
            </a:r>
          </a:p>
          <a:p>
            <a:pPr eaLnBrk="1" hangingPunct="1">
              <a:lnSpc>
                <a:spcPct val="80000"/>
              </a:lnSpc>
              <a:buFont typeface="Wingdings" panose="05000000000000000000" pitchFamily="2" charset="2"/>
              <a:buNone/>
            </a:pPr>
            <a:r>
              <a:rPr lang="id-ID" sz="2500" dirty="0"/>
              <a:t>    b. Pembelajaran/Pembimbingan</a:t>
            </a:r>
          </a:p>
          <a:p>
            <a:pPr eaLnBrk="1" hangingPunct="1">
              <a:lnSpc>
                <a:spcPct val="80000"/>
              </a:lnSpc>
              <a:buFont typeface="Wingdings" panose="05000000000000000000" pitchFamily="2" charset="2"/>
              <a:buNone/>
            </a:pPr>
            <a:r>
              <a:rPr lang="id-ID" sz="2500" dirty="0"/>
              <a:t>    c. Pengembangan keprofesian </a:t>
            </a:r>
          </a:p>
          <a:p>
            <a:pPr eaLnBrk="1" hangingPunct="1">
              <a:lnSpc>
                <a:spcPct val="80000"/>
              </a:lnSpc>
              <a:buFont typeface="Wingdings" panose="05000000000000000000" pitchFamily="2" charset="2"/>
              <a:buNone/>
            </a:pPr>
            <a:r>
              <a:rPr lang="id-ID" sz="2500" dirty="0"/>
              <a:t>       Berkelanjutan</a:t>
            </a:r>
            <a:endParaRPr lang="en-US" sz="2500" dirty="0"/>
          </a:p>
          <a:p>
            <a:pPr eaLnBrk="1" hangingPunct="1">
              <a:lnSpc>
                <a:spcPct val="80000"/>
              </a:lnSpc>
              <a:buFont typeface="Wingdings" panose="05000000000000000000" pitchFamily="2" charset="2"/>
              <a:buNone/>
            </a:pPr>
            <a:endParaRPr lang="id-ID" sz="2500" dirty="0"/>
          </a:p>
          <a:p>
            <a:pPr eaLnBrk="1" hangingPunct="1">
              <a:lnSpc>
                <a:spcPct val="80000"/>
              </a:lnSpc>
              <a:buFont typeface="Wingdings" panose="05000000000000000000" pitchFamily="2" charset="2"/>
              <a:buChar char="q"/>
            </a:pPr>
            <a:r>
              <a:rPr lang="id-ID" sz="2500" dirty="0">
                <a:solidFill>
                  <a:srgbClr val="6600FF"/>
                </a:solidFill>
              </a:rPr>
              <a:t>Unsur Penunjang</a:t>
            </a:r>
          </a:p>
          <a:p>
            <a:pPr eaLnBrk="1" hangingPunct="1">
              <a:lnSpc>
                <a:spcPct val="80000"/>
              </a:lnSpc>
              <a:buFont typeface="Wingdings" panose="05000000000000000000" pitchFamily="2" charset="2"/>
              <a:buNone/>
            </a:pPr>
            <a:r>
              <a:rPr lang="id-ID" sz="2500" dirty="0"/>
              <a:t>    a. Memperoleh gelar/ijazah yg tidak  </a:t>
            </a:r>
          </a:p>
          <a:p>
            <a:pPr eaLnBrk="1" hangingPunct="1">
              <a:lnSpc>
                <a:spcPct val="80000"/>
              </a:lnSpc>
              <a:buFont typeface="Wingdings" panose="05000000000000000000" pitchFamily="2" charset="2"/>
              <a:buNone/>
            </a:pPr>
            <a:r>
              <a:rPr lang="id-ID" sz="2500" dirty="0"/>
              <a:t>        sesuai dg bidang tdgnya</a:t>
            </a:r>
          </a:p>
          <a:p>
            <a:pPr eaLnBrk="1" hangingPunct="1">
              <a:lnSpc>
                <a:spcPct val="80000"/>
              </a:lnSpc>
              <a:buFont typeface="Wingdings" panose="05000000000000000000" pitchFamily="2" charset="2"/>
              <a:buNone/>
            </a:pPr>
            <a:r>
              <a:rPr lang="id-ID" sz="2500" dirty="0"/>
              <a:t>    b. Melaks keg yg mendukung tgs guru</a:t>
            </a:r>
          </a:p>
          <a:p>
            <a:pPr eaLnBrk="1" hangingPunct="1">
              <a:lnSpc>
                <a:spcPct val="80000"/>
              </a:lnSpc>
              <a:buFont typeface="Wingdings" panose="05000000000000000000" pitchFamily="2" charset="2"/>
              <a:buNone/>
            </a:pPr>
            <a:r>
              <a:rPr lang="id-ID" sz="2500" dirty="0"/>
              <a:t>    c. Memperoleh penghargaan/tanda jasa</a:t>
            </a:r>
          </a:p>
          <a:p>
            <a:pPr eaLnBrk="1" hangingPunct="1">
              <a:lnSpc>
                <a:spcPct val="80000"/>
              </a:lnSpc>
              <a:buClr>
                <a:srgbClr val="FF3300"/>
              </a:buClr>
              <a:buFont typeface="Wingdings" panose="05000000000000000000" pitchFamily="2" charset="2"/>
              <a:buChar char="q"/>
            </a:pPr>
            <a:endParaRPr lang="id-ID" sz="2500" dirty="0"/>
          </a:p>
          <a:p>
            <a:pPr eaLnBrk="1" hangingPunct="1">
              <a:lnSpc>
                <a:spcPct val="80000"/>
              </a:lnSpc>
              <a:buClr>
                <a:srgbClr val="FF3300"/>
              </a:buClr>
              <a:buFont typeface="Wingdings" panose="05000000000000000000" pitchFamily="2" charset="2"/>
              <a:buChar char="q"/>
            </a:pPr>
            <a:endParaRPr lang="id-ID" sz="2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pPr eaLnBrk="1" hangingPunct="1"/>
            <a:r>
              <a:rPr lang="id-ID" sz="3200" b="1">
                <a:solidFill>
                  <a:srgbClr val="6600FF"/>
                </a:solidFill>
              </a:rPr>
              <a:t>Jumlah AK Minimal yg hrs dipenuhi</a:t>
            </a:r>
            <a:endParaRPr lang="en-GB" sz="3200" b="1">
              <a:solidFill>
                <a:srgbClr val="6600FF"/>
              </a:solidFill>
            </a:endParaRPr>
          </a:p>
        </p:txBody>
      </p:sp>
      <p:sp>
        <p:nvSpPr>
          <p:cNvPr id="17411" name="Rectangle 3"/>
          <p:cNvSpPr>
            <a:spLocks noGrp="1" noChangeArrowheads="1"/>
          </p:cNvSpPr>
          <p:nvPr>
            <p:ph type="body" idx="4294967295"/>
          </p:nvPr>
        </p:nvSpPr>
        <p:spPr/>
        <p:txBody>
          <a:bodyPr/>
          <a:lstStyle/>
          <a:p>
            <a:pPr eaLnBrk="1" hangingPunct="1"/>
            <a:r>
              <a:rPr lang="id-ID" b="1" dirty="0">
                <a:solidFill>
                  <a:srgbClr val="006600"/>
                </a:solidFill>
              </a:rPr>
              <a:t>Paling kurang 90% AK dr Unsur Utama</a:t>
            </a:r>
          </a:p>
          <a:p>
            <a:pPr eaLnBrk="1" hangingPunct="1"/>
            <a:r>
              <a:rPr lang="id-ID" b="1" dirty="0">
                <a:solidFill>
                  <a:srgbClr val="006600"/>
                </a:solidFill>
              </a:rPr>
              <a:t>Paling banyak 10% AK dr Unsur Penunjang</a:t>
            </a:r>
          </a:p>
          <a:p>
            <a:pPr eaLnBrk="1" hangingPunct="1"/>
            <a:r>
              <a:rPr lang="id-ID" b="1" dirty="0">
                <a:solidFill>
                  <a:srgbClr val="FF0000"/>
                </a:solidFill>
              </a:rPr>
              <a:t>Wajib melakukan kegiatan pengembangan keprofesian berkelanjutan.</a:t>
            </a:r>
            <a:endParaRPr lang="en-GB" b="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1"/>
          <p:cNvSpPr>
            <a:spLocks noChangeArrowheads="1"/>
          </p:cNvSpPr>
          <p:nvPr/>
        </p:nvSpPr>
        <p:spPr bwMode="auto">
          <a:xfrm>
            <a:off x="990600" y="152400"/>
            <a:ext cx="8153400" cy="1295400"/>
          </a:xfrm>
          <a:prstGeom prst="rect">
            <a:avLst/>
          </a:prstGeom>
          <a:noFill/>
          <a:ln w="9525">
            <a:noFill/>
            <a:miter lim="800000"/>
          </a:ln>
        </p:spPr>
        <p:txBody>
          <a:bodyPr anchor="ctr"/>
          <a:lstStyle/>
          <a:p>
            <a:pPr algn="ctr">
              <a:lnSpc>
                <a:spcPct val="85000"/>
              </a:lnSpc>
            </a:pPr>
            <a:r>
              <a:rPr lang="en-US" sz="2400" b="1" dirty="0">
                <a:latin typeface="Gill Sans MT" panose="020B0502020104020203" pitchFamily="34" charset="0"/>
              </a:rPr>
              <a:t>KOMPONEN PKB</a:t>
            </a:r>
          </a:p>
          <a:p>
            <a:pPr algn="ctr">
              <a:lnSpc>
                <a:spcPct val="85000"/>
              </a:lnSpc>
            </a:pPr>
            <a:r>
              <a:rPr lang="en-US" sz="2000" b="1" dirty="0">
                <a:solidFill>
                  <a:srgbClr val="FF0000"/>
                </a:solidFill>
                <a:latin typeface="Gill Sans MT" panose="020B0502020104020203" pitchFamily="34" charset="0"/>
              </a:rPr>
              <a:t>(</a:t>
            </a:r>
            <a:r>
              <a:rPr lang="en-US" sz="2000" b="1" dirty="0" err="1">
                <a:solidFill>
                  <a:srgbClr val="FF0000"/>
                </a:solidFill>
                <a:latin typeface="Gill Sans MT" panose="020B0502020104020203" pitchFamily="34" charset="0"/>
              </a:rPr>
              <a:t>Pasal</a:t>
            </a:r>
            <a:r>
              <a:rPr lang="en-US" sz="2000" b="1" dirty="0">
                <a:solidFill>
                  <a:srgbClr val="FF0000"/>
                </a:solidFill>
                <a:latin typeface="Gill Sans MT" panose="020B0502020104020203" pitchFamily="34" charset="0"/>
              </a:rPr>
              <a:t> 11 </a:t>
            </a:r>
            <a:r>
              <a:rPr lang="en-US" sz="2000" b="1" dirty="0" err="1">
                <a:solidFill>
                  <a:srgbClr val="FF0000"/>
                </a:solidFill>
                <a:latin typeface="Gill Sans MT" panose="020B0502020104020203" pitchFamily="34" charset="0"/>
              </a:rPr>
              <a:t>ayat</a:t>
            </a:r>
            <a:r>
              <a:rPr lang="en-US" sz="2000" b="1" dirty="0">
                <a:solidFill>
                  <a:srgbClr val="FF0000"/>
                </a:solidFill>
                <a:latin typeface="Gill Sans MT" panose="020B0502020104020203" pitchFamily="34" charset="0"/>
              </a:rPr>
              <a:t> c, </a:t>
            </a:r>
            <a:r>
              <a:rPr lang="en-US" sz="2000" b="1" dirty="0" err="1">
                <a:solidFill>
                  <a:srgbClr val="FF0000"/>
                </a:solidFill>
                <a:latin typeface="Gill Sans MT" panose="020B0502020104020203" pitchFamily="34" charset="0"/>
              </a:rPr>
              <a:t>Permenneg</a:t>
            </a:r>
            <a:r>
              <a:rPr lang="en-US" sz="2000" b="1" dirty="0">
                <a:solidFill>
                  <a:srgbClr val="FF0000"/>
                </a:solidFill>
                <a:latin typeface="Gill Sans MT" panose="020B0502020104020203" pitchFamily="34" charset="0"/>
              </a:rPr>
              <a:t> PAN </a:t>
            </a:r>
            <a:r>
              <a:rPr lang="en-US" sz="2000" b="1" dirty="0" err="1">
                <a:solidFill>
                  <a:srgbClr val="FF0000"/>
                </a:solidFill>
                <a:latin typeface="Gill Sans MT" panose="020B0502020104020203" pitchFamily="34" charset="0"/>
              </a:rPr>
              <a:t>dan</a:t>
            </a:r>
            <a:r>
              <a:rPr lang="en-US" sz="2000" b="1" dirty="0">
                <a:solidFill>
                  <a:srgbClr val="FF0000"/>
                </a:solidFill>
                <a:latin typeface="Gill Sans MT" panose="020B0502020104020203" pitchFamily="34" charset="0"/>
              </a:rPr>
              <a:t> RB </a:t>
            </a:r>
            <a:r>
              <a:rPr lang="en-US" sz="2000" b="1" dirty="0" err="1">
                <a:solidFill>
                  <a:srgbClr val="FF0000"/>
                </a:solidFill>
                <a:latin typeface="Gill Sans MT" panose="020B0502020104020203" pitchFamily="34" charset="0"/>
              </a:rPr>
              <a:t>Nomor</a:t>
            </a:r>
            <a:r>
              <a:rPr lang="en-US" sz="2000" b="1" dirty="0">
                <a:solidFill>
                  <a:srgbClr val="FF0000"/>
                </a:solidFill>
                <a:latin typeface="Gill Sans MT" panose="020B0502020104020203" pitchFamily="34" charset="0"/>
              </a:rPr>
              <a:t> 16 </a:t>
            </a:r>
            <a:r>
              <a:rPr lang="en-US" sz="2000" b="1" dirty="0" err="1">
                <a:solidFill>
                  <a:srgbClr val="FF0000"/>
                </a:solidFill>
                <a:latin typeface="Gill Sans MT" panose="020B0502020104020203" pitchFamily="34" charset="0"/>
              </a:rPr>
              <a:t>Tahun</a:t>
            </a:r>
            <a:r>
              <a:rPr lang="en-US" sz="2000" b="1" dirty="0">
                <a:solidFill>
                  <a:srgbClr val="FF0000"/>
                </a:solidFill>
                <a:latin typeface="Gill Sans MT" panose="020B0502020104020203" pitchFamily="34" charset="0"/>
              </a:rPr>
              <a:t> 2009)</a:t>
            </a:r>
            <a:br>
              <a:rPr lang="en-US" dirty="0">
                <a:solidFill>
                  <a:srgbClr val="FF0000"/>
                </a:solidFill>
                <a:latin typeface="Gill Sans MT" panose="020B0502020104020203" pitchFamily="34" charset="0"/>
              </a:rPr>
            </a:br>
            <a:endParaRPr lang="en-US" dirty="0">
              <a:solidFill>
                <a:srgbClr val="FF0000"/>
              </a:solidFill>
              <a:latin typeface="Gill Sans MT" panose="020B0502020104020203" pitchFamily="34" charset="0"/>
            </a:endParaRPr>
          </a:p>
        </p:txBody>
      </p:sp>
      <p:grpSp>
        <p:nvGrpSpPr>
          <p:cNvPr id="2" name="Group 10"/>
          <p:cNvGrpSpPr/>
          <p:nvPr/>
        </p:nvGrpSpPr>
        <p:grpSpPr bwMode="auto">
          <a:xfrm>
            <a:off x="3124200" y="1676400"/>
            <a:ext cx="3048000" cy="1935163"/>
            <a:chOff x="1997" y="1314"/>
            <a:chExt cx="1889" cy="1009"/>
          </a:xfrm>
        </p:grpSpPr>
        <p:grpSp>
          <p:nvGrpSpPr>
            <p:cNvPr id="3" name="Group 11"/>
            <p:cNvGrpSpPr/>
            <p:nvPr/>
          </p:nvGrpSpPr>
          <p:grpSpPr bwMode="auto">
            <a:xfrm>
              <a:off x="1997" y="1404"/>
              <a:ext cx="1889" cy="919"/>
              <a:chOff x="1973" y="1027"/>
              <a:chExt cx="1926" cy="937"/>
            </a:xfrm>
          </p:grpSpPr>
          <p:sp>
            <p:nvSpPr>
              <p:cNvPr id="38" name="Oval 12"/>
              <p:cNvSpPr>
                <a:spLocks noChangeArrowheads="1"/>
              </p:cNvSpPr>
              <p:nvPr/>
            </p:nvSpPr>
            <p:spPr bwMode="gray">
              <a:xfrm>
                <a:off x="1994" y="1058"/>
                <a:ext cx="1905" cy="906"/>
              </a:xfrm>
              <a:prstGeom prst="ellipse">
                <a:avLst/>
              </a:prstGeom>
              <a:gradFill rotWithShape="1">
                <a:gsLst>
                  <a:gs pos="0">
                    <a:schemeClr val="hlink"/>
                  </a:gs>
                  <a:gs pos="100000">
                    <a:schemeClr val="hlink">
                      <a:gamma/>
                      <a:shade val="48627"/>
                      <a:invGamma/>
                    </a:schemeClr>
                  </a:gs>
                </a:gsLst>
                <a:lin ang="2700000" scaled="1"/>
              </a:gradFill>
              <a:ln w="9525">
                <a:noFill/>
                <a:round/>
              </a:ln>
              <a:effectLst/>
            </p:spPr>
            <p:txBody>
              <a:bodyPr wrap="none" anchor="ctr"/>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sp>
            <p:nvSpPr>
              <p:cNvPr id="39" name="Oval 13"/>
              <p:cNvSpPr>
                <a:spLocks noChangeArrowheads="1"/>
              </p:cNvSpPr>
              <p:nvPr/>
            </p:nvSpPr>
            <p:spPr bwMode="gray">
              <a:xfrm>
                <a:off x="1973" y="1027"/>
                <a:ext cx="1905" cy="906"/>
              </a:xfrm>
              <a:prstGeom prst="ellipse">
                <a:avLst/>
              </a:prstGeom>
              <a:gradFill rotWithShape="1">
                <a:gsLst>
                  <a:gs pos="0">
                    <a:schemeClr val="hlink">
                      <a:gamma/>
                      <a:tint val="44314"/>
                      <a:invGamma/>
                    </a:schemeClr>
                  </a:gs>
                  <a:gs pos="100000">
                    <a:schemeClr val="hlink"/>
                  </a:gs>
                </a:gsLst>
                <a:lin ang="2700000" scaled="1"/>
              </a:gradFill>
              <a:ln w="9525">
                <a:noFill/>
                <a:round/>
              </a:ln>
              <a:effectLst/>
            </p:spPr>
            <p:txBody>
              <a:bodyPr wrap="none" anchor="ctr"/>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grpSp>
        <p:sp>
          <p:nvSpPr>
            <p:cNvPr id="34" name="Oval 14"/>
            <p:cNvSpPr>
              <a:spLocks noChangeArrowheads="1"/>
            </p:cNvSpPr>
            <p:nvPr/>
          </p:nvSpPr>
          <p:spPr bwMode="gray">
            <a:xfrm>
              <a:off x="2086" y="1314"/>
              <a:ext cx="1691" cy="845"/>
            </a:xfrm>
            <a:prstGeom prst="ellipse">
              <a:avLst/>
            </a:prstGeom>
            <a:gradFill rotWithShape="1">
              <a:gsLst>
                <a:gs pos="0">
                  <a:schemeClr val="accent1">
                    <a:gamma/>
                    <a:shade val="46275"/>
                    <a:invGamma/>
                  </a:schemeClr>
                </a:gs>
                <a:gs pos="100000">
                  <a:schemeClr val="accent1"/>
                </a:gs>
              </a:gsLst>
              <a:lin ang="2700000" scaled="1"/>
            </a:gradFill>
            <a:ln w="9525" algn="ctr">
              <a:noFill/>
              <a:round/>
            </a:ln>
            <a:effectLst/>
          </p:spPr>
          <p:txBody>
            <a:bodyPr vert="eaVert" wrap="none" anchor="ctr"/>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sp>
          <p:nvSpPr>
            <p:cNvPr id="35" name="Oval 15"/>
            <p:cNvSpPr>
              <a:spLocks noChangeArrowheads="1"/>
            </p:cNvSpPr>
            <p:nvPr/>
          </p:nvSpPr>
          <p:spPr bwMode="gray">
            <a:xfrm>
              <a:off x="2108" y="1319"/>
              <a:ext cx="1650" cy="824"/>
            </a:xfrm>
            <a:prstGeom prst="ellipse">
              <a:avLst/>
            </a:prstGeom>
            <a:gradFill rotWithShape="1">
              <a:gsLst>
                <a:gs pos="0">
                  <a:schemeClr val="accent1">
                    <a:alpha val="0"/>
                  </a:schemeClr>
                </a:gs>
                <a:gs pos="100000">
                  <a:schemeClr val="accent1">
                    <a:gamma/>
                    <a:tint val="34902"/>
                    <a:invGamma/>
                  </a:schemeClr>
                </a:gs>
              </a:gsLst>
              <a:lin ang="2700000" scaled="1"/>
            </a:gradFill>
            <a:ln w="9525" algn="ctr">
              <a:noFill/>
              <a:round/>
            </a:ln>
            <a:effectLst/>
          </p:spPr>
          <p:txBody>
            <a:bodyPr vert="eaVert" wrap="none" anchor="ctr"/>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sp>
          <p:nvSpPr>
            <p:cNvPr id="39958" name="Oval 16"/>
            <p:cNvSpPr>
              <a:spLocks noChangeArrowheads="1"/>
            </p:cNvSpPr>
            <p:nvPr/>
          </p:nvSpPr>
          <p:spPr bwMode="gray">
            <a:xfrm>
              <a:off x="2125" y="1327"/>
              <a:ext cx="1570" cy="770"/>
            </a:xfrm>
            <a:prstGeom prst="ellipse">
              <a:avLst/>
            </a:prstGeom>
            <a:solidFill>
              <a:srgbClr val="00B0F0"/>
            </a:solidFill>
            <a:ln w="9525" algn="ctr">
              <a:noFill/>
              <a:round/>
            </a:ln>
          </p:spPr>
          <p:txBody>
            <a:bodyPr vert="eaVert" wrap="none" anchor="ctr"/>
            <a:lstStyle/>
            <a:p>
              <a:pPr algn="ctr" eaLnBrk="0" hangingPunct="0"/>
              <a:endParaRPr lang="id-ID" sz="2000">
                <a:solidFill>
                  <a:schemeClr val="bg1"/>
                </a:solidFill>
                <a:latin typeface="Gill Sans MT" panose="020B0502020104020203" pitchFamily="34" charset="0"/>
              </a:endParaRPr>
            </a:p>
          </p:txBody>
        </p:sp>
        <p:sp>
          <p:nvSpPr>
            <p:cNvPr id="37" name="Oval 17"/>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chemeClr val="accent1">
                    <a:alpha val="38000"/>
                  </a:schemeClr>
                </a:gs>
              </a:gsLst>
              <a:lin ang="2700000" scaled="1"/>
            </a:gradFill>
            <a:ln w="9525" algn="ctr">
              <a:noFill/>
              <a:round/>
            </a:ln>
            <a:effectLst/>
          </p:spPr>
          <p:txBody>
            <a:bodyPr vert="eaVert" wrap="none" anchor="ctr"/>
            <a:lstStyle/>
            <a:p>
              <a:pPr algn="ctr" eaLnBrk="0" fontAlgn="auto" hangingPunct="0">
                <a:spcBef>
                  <a:spcPts val="0"/>
                </a:spcBef>
                <a:spcAft>
                  <a:spcPts val="0"/>
                </a:spcAft>
                <a:defRPr/>
              </a:pPr>
              <a:endParaRPr lang="en-US" sz="2000" dirty="0">
                <a:solidFill>
                  <a:schemeClr val="bg1"/>
                </a:solidFill>
                <a:latin typeface="Arial" panose="020B0604020202020204" pitchFamily="34" charset="0"/>
                <a:cs typeface="+mn-cs"/>
              </a:endParaRPr>
            </a:p>
          </p:txBody>
        </p:sp>
      </p:grpSp>
      <p:sp>
        <p:nvSpPr>
          <p:cNvPr id="40" name="TextBox 39"/>
          <p:cNvSpPr txBox="1"/>
          <p:nvPr/>
        </p:nvSpPr>
        <p:spPr>
          <a:xfrm>
            <a:off x="3810000" y="1905000"/>
            <a:ext cx="1676400" cy="830263"/>
          </a:xfrm>
          <a:prstGeom prst="rect">
            <a:avLst/>
          </a:prstGeom>
          <a:noFill/>
        </p:spPr>
        <p:txBody>
          <a:bodyPr>
            <a:spAutoFit/>
          </a:bodyPr>
          <a:lstStyle/>
          <a:p>
            <a:pPr algn="ctr" fontAlgn="auto">
              <a:spcBef>
                <a:spcPts val="0"/>
              </a:spcBef>
              <a:spcAft>
                <a:spcPts val="0"/>
              </a:spcAft>
              <a:defRPr/>
            </a:pPr>
            <a:r>
              <a:rPr lang="en-US" sz="4800" b="1" dirty="0">
                <a:solidFill>
                  <a:schemeClr val="tx2">
                    <a:lumMod val="75000"/>
                  </a:schemeClr>
                </a:solidFill>
                <a:latin typeface="Arial Black" panose="020B0A04020102020204" pitchFamily="34" charset="0"/>
                <a:cs typeface="+mn-cs"/>
              </a:rPr>
              <a:t>PKB</a:t>
            </a:r>
          </a:p>
        </p:txBody>
      </p:sp>
      <p:sp>
        <p:nvSpPr>
          <p:cNvPr id="44" name="Oval 43"/>
          <p:cNvSpPr/>
          <p:nvPr/>
        </p:nvSpPr>
        <p:spPr>
          <a:xfrm>
            <a:off x="3886200" y="3810000"/>
            <a:ext cx="2743200" cy="2514600"/>
          </a:xfrm>
          <a:prstGeom prst="ellipse">
            <a:avLst/>
          </a:prstGeom>
          <a:solidFill>
            <a:srgbClr val="00B050"/>
          </a:solidFill>
          <a:ln w="28575">
            <a:solidFill>
              <a:srgbClr val="FF0000"/>
            </a:solidFill>
          </a:ln>
          <a:effectLst>
            <a:outerShdw blurRad="44450" dist="27940" dir="5400000" algn="ctr">
              <a:srgbClr val="000000">
                <a:alpha val="32000"/>
              </a:srgbClr>
            </a:outerShdw>
          </a:effectLst>
          <a:scene3d>
            <a:camera prst="perspectiveContrastingLeftFacing"/>
            <a:lightRig rig="balanced" dir="t">
              <a:rot lat="0" lon="0" rev="8700000"/>
            </a:lightRig>
          </a:scene3d>
          <a:sp3d>
            <a:bevelT w="190500" h="381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a:solidFill>
                  <a:schemeClr val="bg1"/>
                </a:solidFill>
                <a:latin typeface="Arial Black" panose="020B0A04020102020204" pitchFamily="34" charset="0"/>
              </a:rPr>
              <a:t>PUBLIKASI ILMIAH</a:t>
            </a:r>
          </a:p>
        </p:txBody>
      </p:sp>
      <p:sp>
        <p:nvSpPr>
          <p:cNvPr id="45" name="Freeform 9"/>
          <p:cNvSpPr/>
          <p:nvPr/>
        </p:nvSpPr>
        <p:spPr bwMode="gray">
          <a:xfrm rot="3416666" flipH="1">
            <a:off x="4030998" y="3524040"/>
            <a:ext cx="973267" cy="1044166"/>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D6B19C"/>
              </a:gs>
              <a:gs pos="30000">
                <a:srgbClr val="D49E6C"/>
              </a:gs>
              <a:gs pos="70000">
                <a:srgbClr val="A65528"/>
              </a:gs>
              <a:gs pos="100000">
                <a:srgbClr val="663012"/>
              </a:gs>
            </a:gsLst>
            <a:lin ang="0" scaled="0"/>
          </a:gradFill>
          <a:ln w="0">
            <a:solidFill>
              <a:srgbClr val="FF0000"/>
            </a:solid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sp>
        <p:nvSpPr>
          <p:cNvPr id="47" name="Oval 46"/>
          <p:cNvSpPr/>
          <p:nvPr/>
        </p:nvSpPr>
        <p:spPr>
          <a:xfrm>
            <a:off x="685800" y="2057400"/>
            <a:ext cx="2590800" cy="2590800"/>
          </a:xfrm>
          <a:prstGeom prst="ellipse">
            <a:avLst/>
          </a:prstGeom>
          <a:solidFill>
            <a:schemeClr val="bg1"/>
          </a:solidFill>
          <a:ln w="28575">
            <a:solidFill>
              <a:srgbClr val="FF0000"/>
            </a:solidFill>
          </a:ln>
          <a:effectLst>
            <a:outerShdw blurRad="44450" dist="27940" dir="5400000" algn="ctr">
              <a:srgbClr val="000000">
                <a:alpha val="32000"/>
              </a:srgbClr>
            </a:outerShdw>
          </a:effectLst>
          <a:scene3d>
            <a:camera prst="perspectiveContrastingRightFacing"/>
            <a:lightRig rig="balanced" dir="t">
              <a:rot lat="0" lon="0" rev="8700000"/>
            </a:lightRig>
          </a:scene3d>
          <a:sp3d>
            <a:bevelT w="190500" h="381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a:solidFill>
                  <a:schemeClr val="tx1"/>
                </a:solidFill>
                <a:latin typeface="Arial Black" panose="020B0A04020102020204" pitchFamily="34" charset="0"/>
              </a:rPr>
              <a:t>PENGEM-BANGAN DIRI</a:t>
            </a:r>
          </a:p>
        </p:txBody>
      </p:sp>
      <p:sp>
        <p:nvSpPr>
          <p:cNvPr id="48" name="Freeform 7"/>
          <p:cNvSpPr/>
          <p:nvPr/>
        </p:nvSpPr>
        <p:spPr bwMode="gray">
          <a:xfrm rot="1181525">
            <a:off x="2568500" y="2240349"/>
            <a:ext cx="932378" cy="1386277"/>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D6B19C"/>
              </a:gs>
              <a:gs pos="30000">
                <a:srgbClr val="D49E6C"/>
              </a:gs>
              <a:gs pos="70000">
                <a:srgbClr val="A65528"/>
              </a:gs>
              <a:gs pos="100000">
                <a:srgbClr val="663012"/>
              </a:gs>
            </a:gsLst>
            <a:lin ang="0" scaled="0"/>
          </a:gradFill>
          <a:ln w="0">
            <a:solidFill>
              <a:srgbClr val="FF0000"/>
            </a:solid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sp>
        <p:nvSpPr>
          <p:cNvPr id="49" name="Oval 48"/>
          <p:cNvSpPr/>
          <p:nvPr/>
        </p:nvSpPr>
        <p:spPr>
          <a:xfrm>
            <a:off x="6324600" y="1295400"/>
            <a:ext cx="2590800" cy="2590800"/>
          </a:xfrm>
          <a:prstGeom prst="ellipse">
            <a:avLst/>
          </a:prstGeom>
          <a:solidFill>
            <a:schemeClr val="accent6">
              <a:lumMod val="75000"/>
            </a:schemeClr>
          </a:solidFill>
          <a:ln w="28575">
            <a:solidFill>
              <a:srgbClr val="FF0000"/>
            </a:solidFill>
          </a:ln>
          <a:effectLst>
            <a:outerShdw blurRad="44450" dist="27940" dir="5400000" algn="ctr">
              <a:srgbClr val="000000">
                <a:alpha val="32000"/>
              </a:srgbClr>
            </a:outerShdw>
          </a:effectLst>
          <a:scene3d>
            <a:camera prst="isometricLeftDown"/>
            <a:lightRig rig="balanced" dir="t">
              <a:rot lat="0" lon="0" rev="8700000"/>
            </a:lightRig>
          </a:scene3d>
          <a:sp3d>
            <a:bevelT w="190500" h="381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200" b="1" dirty="0">
                <a:solidFill>
                  <a:schemeClr val="bg1"/>
                </a:solidFill>
                <a:latin typeface="Arial Black" panose="020B0A04020102020204" pitchFamily="34" charset="0"/>
              </a:rPr>
              <a:t>KARYA INOVATIF</a:t>
            </a:r>
          </a:p>
        </p:txBody>
      </p:sp>
      <p:sp>
        <p:nvSpPr>
          <p:cNvPr id="50" name="Freeform 9"/>
          <p:cNvSpPr/>
          <p:nvPr/>
        </p:nvSpPr>
        <p:spPr bwMode="gray">
          <a:xfrm rot="20566503" flipH="1">
            <a:off x="5917867" y="2149709"/>
            <a:ext cx="1276297" cy="1048818"/>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rgbClr val="D6B19C"/>
              </a:gs>
              <a:gs pos="30000">
                <a:srgbClr val="D49E6C"/>
              </a:gs>
              <a:gs pos="70000">
                <a:srgbClr val="A65528"/>
              </a:gs>
              <a:gs pos="100000">
                <a:srgbClr val="663012"/>
              </a:gs>
            </a:gsLst>
            <a:lin ang="0" scaled="0"/>
          </a:gradFill>
          <a:ln w="0">
            <a:solidFill>
              <a:srgbClr val="FF0000"/>
            </a:solidFill>
            <a:rou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lgn="ctr" eaLnBrk="0" fontAlgn="auto" hangingPunct="0">
              <a:spcBef>
                <a:spcPts val="0"/>
              </a:spcBef>
              <a:spcAft>
                <a:spcPts val="0"/>
              </a:spcAft>
              <a:defRPr/>
            </a:pPr>
            <a:endParaRPr lang="en-US" sz="2000">
              <a:solidFill>
                <a:schemeClr val="bg1"/>
              </a:solidFill>
              <a:latin typeface="Arial" panose="020B0604020202020204" pitchFamily="34" charset="0"/>
              <a:cs typeface="+mn-cs"/>
            </a:endParaRPr>
          </a:p>
        </p:txBody>
      </p:sp>
      <p:sp>
        <p:nvSpPr>
          <p:cNvPr id="19" name="Rectangle 18"/>
          <p:cNvSpPr/>
          <p:nvPr/>
        </p:nvSpPr>
        <p:spPr>
          <a:xfrm>
            <a:off x="0" y="0"/>
            <a:ext cx="9144000" cy="6858000"/>
          </a:xfrm>
          <a:prstGeom prst="rect">
            <a:avLst/>
          </a:prstGeom>
          <a:noFill/>
          <a:ln w="28575">
            <a:solidFill>
              <a:schemeClr val="tx2">
                <a:lumMod val="60000"/>
                <a:lumOff val="4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Rectangle 19"/>
          <p:cNvSpPr/>
          <p:nvPr/>
        </p:nvSpPr>
        <p:spPr>
          <a:xfrm>
            <a:off x="0" y="0"/>
            <a:ext cx="9144000" cy="6858000"/>
          </a:xfrm>
          <a:prstGeom prst="rect">
            <a:avLst/>
          </a:prstGeom>
          <a:noFill/>
          <a:ln w="57150">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990600" y="76200"/>
            <a:ext cx="7543800" cy="868363"/>
          </a:xfrm>
        </p:spPr>
        <p:txBody>
          <a:bodyPr/>
          <a:lstStyle/>
          <a:p>
            <a:pPr eaLnBrk="1" hangingPunct="1"/>
            <a:r>
              <a:rPr lang="en-US" sz="3200" b="1"/>
              <a:t>MACAM DAN JENIS KEGIATAN PKB</a:t>
            </a:r>
          </a:p>
        </p:txBody>
      </p:sp>
      <p:graphicFrame>
        <p:nvGraphicFramePr>
          <p:cNvPr id="3" name="Table 2"/>
          <p:cNvGraphicFramePr>
            <a:graphicFrameLocks noGrp="1"/>
          </p:cNvGraphicFramePr>
          <p:nvPr/>
        </p:nvGraphicFramePr>
        <p:xfrm>
          <a:off x="228600" y="914400"/>
          <a:ext cx="8686800" cy="5607051"/>
        </p:xfrm>
        <a:graphic>
          <a:graphicData uri="http://schemas.openxmlformats.org/drawingml/2006/table">
            <a:tbl>
              <a:tblPr/>
              <a:tblGrid>
                <a:gridCol w="798513">
                  <a:extLst>
                    <a:ext uri="{9D8B030D-6E8A-4147-A177-3AD203B41FA5}">
                      <a16:colId xmlns:a16="http://schemas.microsoft.com/office/drawing/2014/main" val="20000"/>
                    </a:ext>
                  </a:extLst>
                </a:gridCol>
                <a:gridCol w="2478087">
                  <a:extLst>
                    <a:ext uri="{9D8B030D-6E8A-4147-A177-3AD203B41FA5}">
                      <a16:colId xmlns:a16="http://schemas.microsoft.com/office/drawing/2014/main" val="20001"/>
                    </a:ext>
                  </a:extLst>
                </a:gridCol>
                <a:gridCol w="5410200">
                  <a:extLst>
                    <a:ext uri="{9D8B030D-6E8A-4147-A177-3AD203B41FA5}">
                      <a16:colId xmlns:a16="http://schemas.microsoft.com/office/drawing/2014/main" val="20002"/>
                    </a:ext>
                  </a:extLst>
                </a:gridCol>
              </a:tblGrid>
              <a:tr h="566738">
                <a:tc>
                  <a:txBody>
                    <a:bodyPr/>
                    <a:lstStyle/>
                    <a:p>
                      <a:pPr marL="0" marR="0" lvl="0" indent="0" algn="ctr" defTabSz="914400" rtl="0" eaLnBrk="1" fontAlgn="base" latinLnBrk="0" hangingPunct="1">
                        <a:lnSpc>
                          <a:spcPct val="100000"/>
                        </a:lnSpc>
                        <a:spcBef>
                          <a:spcPts val="300"/>
                        </a:spcBef>
                        <a:spcAft>
                          <a:spcPts val="300"/>
                        </a:spcAft>
                        <a:buClrTx/>
                        <a:buSzTx/>
                        <a:buFontTx/>
                        <a:buNone/>
                        <a:tabLst>
                          <a:tab pos="457200" algn="l"/>
                        </a:tabLst>
                      </a:pPr>
                      <a:endParaRPr kumimoji="0" lang="id-ID" sz="1100" b="0"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dirty="0" err="1">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Macam</a:t>
                      </a:r>
                      <a:r>
                        <a:rPr kumimoji="0" lang="en-US" sz="20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PKB</a:t>
                      </a:r>
                      <a:endPar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dirty="0" err="1">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Jenis</a:t>
                      </a:r>
                      <a:r>
                        <a:rPr kumimoji="0" lang="en-US" sz="20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kumimoji="0" lang="en-US" sz="2000" b="1" i="0" u="none" strike="noStrike" cap="none" normalizeH="0" baseline="0" dirty="0" err="1">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Kegiatan</a:t>
                      </a:r>
                      <a:endPar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696913">
                <a:tc>
                  <a:txBody>
                    <a:bodyPr/>
                    <a:lstStyle/>
                    <a:p>
                      <a:pPr marL="0" marR="0" lvl="0" indent="0" algn="ctr"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1</a:t>
                      </a:r>
                      <a:endParaRPr kumimoji="0" lang="en-US" sz="2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dirty="0" err="1">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Pengembangan</a:t>
                      </a:r>
                      <a:r>
                        <a:rPr kumimoji="0" lang="en-US" sz="20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kumimoji="0" lang="en-US" sz="2000" b="1" i="0" u="none" strike="noStrike" cap="none" normalizeH="0" baseline="0" dirty="0" err="1">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Diri</a:t>
                      </a:r>
                      <a:endPar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Diklat</a:t>
                      </a:r>
                      <a:r>
                        <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fungsional</a:t>
                      </a:r>
                      <a:endPar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Kegiatan</a:t>
                      </a:r>
                      <a:r>
                        <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kolektif</a:t>
                      </a:r>
                      <a:r>
                        <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guru</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1"/>
                  </a:ext>
                </a:extLst>
              </a:tr>
              <a:tr h="1676400">
                <a:tc>
                  <a:txBody>
                    <a:bodyPr/>
                    <a:lstStyle/>
                    <a:p>
                      <a:pPr marL="0" marR="0" lvl="0" indent="0" algn="ctr"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2</a:t>
                      </a:r>
                      <a:endParaRPr kumimoji="0" lang="en-US" sz="2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Publikasi Ilmiah</a:t>
                      </a:r>
                      <a:endParaRPr kumimoji="0" lang="en-US" sz="2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Presentasi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pada</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forum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ilmiah</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Publikasi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ilmiah</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atas</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hasil</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penelitian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atau</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gagasan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ilmu</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bidang</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pendidikan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formal</a:t>
                      </a:r>
                    </a:p>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Publikasi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buku</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pelajaran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buku</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pengayaan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pedoman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guru</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2"/>
                  </a:ext>
                </a:extLst>
              </a:tr>
              <a:tr h="2089150">
                <a:tc>
                  <a:txBody>
                    <a:bodyPr/>
                    <a:lstStyle/>
                    <a:p>
                      <a:pPr marL="0" marR="0" lvl="0" indent="0" algn="ctr"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3</a:t>
                      </a:r>
                      <a:endParaRPr kumimoji="0" lang="en-US" sz="2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l" defTabSz="914400" rtl="0" eaLnBrk="1" fontAlgn="base" latinLnBrk="0" hangingPunct="1">
                        <a:lnSpc>
                          <a:spcPct val="100000"/>
                        </a:lnSpc>
                        <a:spcBef>
                          <a:spcPts val="300"/>
                        </a:spcBef>
                        <a:spcAft>
                          <a:spcPts val="300"/>
                        </a:spcAft>
                        <a:buClrTx/>
                        <a:buSzTx/>
                        <a:buFontTx/>
                        <a:buNone/>
                        <a:tabLst>
                          <a:tab pos="457200" algn="l"/>
                        </a:tabLst>
                      </a:pPr>
                      <a:r>
                        <a:rPr kumimoji="0" lang="en-US" sz="2000" b="1" i="0" u="none" strike="noStrike" cap="none" normalizeH="0" baseline="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Karya Inovatif</a:t>
                      </a:r>
                      <a:endParaRPr kumimoji="0" lang="en-US" sz="2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tc>
                  <a:txBody>
                    <a:bodyPr/>
                    <a:lstStyle/>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Menemukan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teknologi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tepat</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guna</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Menemukan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menciptakan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karya</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seni</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Membuat</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memodifikasi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alat</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pelajaran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peraga</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praktikum</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342900" marR="0" lvl="0" indent="-342900" algn="l" defTabSz="914400" rtl="0" eaLnBrk="1" fontAlgn="base" latinLnBrk="0" hangingPunct="1">
                        <a:lnSpc>
                          <a:spcPct val="100000"/>
                        </a:lnSpc>
                        <a:spcBef>
                          <a:spcPts val="300"/>
                        </a:spcBef>
                        <a:spcAft>
                          <a:spcPts val="300"/>
                        </a:spcAft>
                        <a:buClrTx/>
                        <a:buSzTx/>
                        <a:buFont typeface="Gill Sans MT" panose="020B0502020104020203" pitchFamily="34" charset="0"/>
                        <a:buAutoNum type="alphaLcParenR"/>
                        <a:tabLst>
                          <a:tab pos="204470" algn="l"/>
                        </a:tabLst>
                      </a:pP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Mengikuti</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pengembangan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penyusunan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standar</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pedoman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soal</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dan</a:t>
                      </a:r>
                      <a:r>
                        <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sz="2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sejenisnya</a:t>
                      </a:r>
                      <a:endParaRPr kumimoji="0" lang="en-US" sz="2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457200" y="76200"/>
            <a:ext cx="8686800" cy="871538"/>
          </a:xfrm>
        </p:spPr>
        <p:txBody>
          <a:bodyPr/>
          <a:lstStyle/>
          <a:p>
            <a:pPr eaLnBrk="1" hangingPunct="1"/>
            <a:r>
              <a:rPr lang="id-ID" sz="3200" b="1" dirty="0"/>
              <a:t>Pengembangan Keprofesian Berkelanjutan</a:t>
            </a:r>
            <a:endParaRPr lang="en-GB" sz="3200" b="1" dirty="0"/>
          </a:p>
        </p:txBody>
      </p:sp>
      <p:graphicFrame>
        <p:nvGraphicFramePr>
          <p:cNvPr id="15419" name="Group 59"/>
          <p:cNvGraphicFramePr>
            <a:graphicFrameLocks noGrp="1"/>
          </p:cNvGraphicFramePr>
          <p:nvPr>
            <p:ph idx="4294967295"/>
          </p:nvPr>
        </p:nvGraphicFramePr>
        <p:xfrm>
          <a:off x="990600" y="1600200"/>
          <a:ext cx="7467600" cy="4291013"/>
        </p:xfrm>
        <a:graphic>
          <a:graphicData uri="http://schemas.openxmlformats.org/drawingml/2006/table">
            <a:tbl>
              <a:tblPr/>
              <a:tblGrid>
                <a:gridCol w="21336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46355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rgbClr val="FF3300"/>
                          </a:solidFill>
                          <a:effectLst/>
                          <a:latin typeface="Verdana" panose="020B0604030504040204" pitchFamily="34" charset="0"/>
                          <a:cs typeface="Arial" panose="020B0604020202020204" pitchFamily="34" charset="0"/>
                        </a:rPr>
                        <a:t>Nama Jab</a:t>
                      </a:r>
                      <a:endParaRPr kumimoji="0" lang="en-GB" sz="2100" b="0" i="0" u="none" strike="noStrike" cap="none" normalizeH="0" baseline="0" dirty="0">
                        <a:ln>
                          <a:noFill/>
                        </a:ln>
                        <a:solidFill>
                          <a:srgbClr val="FF3300"/>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rgbClr val="FF3300"/>
                          </a:solidFill>
                          <a:effectLst/>
                          <a:latin typeface="Verdana" panose="020B0604030504040204" pitchFamily="34" charset="0"/>
                          <a:cs typeface="Arial" panose="020B0604020202020204" pitchFamily="34" charset="0"/>
                        </a:rPr>
                        <a:t>Pangkat </a:t>
                      </a:r>
                      <a:endParaRPr kumimoji="0" lang="en-GB" sz="2100" b="0" i="0" u="none" strike="noStrike" cap="none" normalizeH="0" baseline="0">
                        <a:ln>
                          <a:noFill/>
                        </a:ln>
                        <a:solidFill>
                          <a:srgbClr val="FF3300"/>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rgbClr val="FF3300"/>
                          </a:solidFill>
                          <a:effectLst/>
                          <a:latin typeface="Verdana" panose="020B0604030504040204" pitchFamily="34" charset="0"/>
                          <a:cs typeface="Arial" panose="020B0604020202020204" pitchFamily="34" charset="0"/>
                        </a:rPr>
                        <a:t>PD</a:t>
                      </a:r>
                      <a:endParaRPr kumimoji="0" lang="en-GB" sz="2100" b="0" i="0" u="none" strike="noStrike" cap="none" normalizeH="0" baseline="0">
                        <a:ln>
                          <a:noFill/>
                        </a:ln>
                        <a:solidFill>
                          <a:srgbClr val="FF3300"/>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rgbClr val="FF3300"/>
                          </a:solidFill>
                          <a:effectLst/>
                          <a:latin typeface="Verdana" panose="020B0604030504040204" pitchFamily="34" charset="0"/>
                          <a:cs typeface="Arial" panose="020B0604020202020204" pitchFamily="34" charset="0"/>
                        </a:rPr>
                        <a:t>PI/KI</a:t>
                      </a:r>
                      <a:endParaRPr kumimoji="0" lang="en-GB" sz="2100" b="0" i="0" u="none" strike="noStrike" cap="none" normalizeH="0" baseline="0">
                        <a:ln>
                          <a:noFill/>
                        </a:ln>
                        <a:solidFill>
                          <a:srgbClr val="FF3300"/>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52705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Pertama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III/a ke III/b</a:t>
                      </a:r>
                      <a:endParaRPr kumimoji="0" lang="en-GB"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3</a:t>
                      </a:r>
                      <a:endParaRPr kumimoji="0" lang="en-GB"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Muda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III/b ke III/c</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3</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4</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334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Muda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III/c ke III/d</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3</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6</a:t>
                      </a:r>
                      <a:endParaRPr kumimoji="0" lang="en-GB"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5720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Madya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III/d ke IV/a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4</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8</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6355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en-US"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Madya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IV/a ke IV/b</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4</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12</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46355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Madya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IV/b ke IV/c</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4</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12</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461963">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Utama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IV/c ke IV/d</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5</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14</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463550">
                <a:tc>
                  <a:txBody>
                    <a:bodyPr/>
                    <a:lstStyle/>
                    <a:p>
                      <a:pPr marL="0" marR="0" lvl="0" indent="0" algn="l"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a:ln>
                            <a:noFill/>
                          </a:ln>
                          <a:solidFill>
                            <a:schemeClr val="tx1"/>
                          </a:solidFill>
                          <a:effectLst/>
                          <a:latin typeface="Verdana" panose="020B0604030504040204" pitchFamily="34" charset="0"/>
                          <a:cs typeface="Arial" panose="020B0604020202020204" pitchFamily="34" charset="0"/>
                        </a:rPr>
                        <a:t>Guru Utama</a:t>
                      </a:r>
                      <a:endParaRPr kumimoji="0" lang="en-GB" sz="21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IV/d ke IV/e</a:t>
                      </a:r>
                      <a:endParaRPr kumimoji="0" lang="en-GB"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5</a:t>
                      </a:r>
                      <a:endParaRPr kumimoji="0" lang="en-GB"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tx2"/>
                        </a:buClr>
                        <a:buSzPct val="70000"/>
                        <a:buFont typeface="Wingdings" panose="05000000000000000000" pitchFamily="2" charset="2"/>
                        <a:buNone/>
                      </a:pPr>
                      <a:r>
                        <a:rPr kumimoji="0" lang="id-ID"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20</a:t>
                      </a:r>
                      <a:endParaRPr kumimoji="0" lang="en-GB" sz="21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p:txBody>
          <a:bodyPr/>
          <a:lstStyle/>
          <a:p>
            <a:pPr eaLnBrk="1" hangingPunct="1"/>
            <a:r>
              <a:rPr lang="id-ID" b="1">
                <a:solidFill>
                  <a:srgbClr val="6600FF"/>
                </a:solidFill>
              </a:rPr>
              <a:t>Presentasi Ilmiah</a:t>
            </a:r>
            <a:endParaRPr lang="en-GB" b="1">
              <a:solidFill>
                <a:srgbClr val="6600FF"/>
              </a:solidFill>
            </a:endParaRPr>
          </a:p>
        </p:txBody>
      </p:sp>
      <p:sp>
        <p:nvSpPr>
          <p:cNvPr id="19459" name="Rectangle 3"/>
          <p:cNvSpPr>
            <a:spLocks noGrp="1" noChangeArrowheads="1"/>
          </p:cNvSpPr>
          <p:nvPr>
            <p:ph type="body" idx="4294967295"/>
          </p:nvPr>
        </p:nvSpPr>
        <p:spPr>
          <a:xfrm>
            <a:off x="1438275" y="1966913"/>
            <a:ext cx="7112000" cy="3905250"/>
          </a:xfrm>
        </p:spPr>
        <p:txBody>
          <a:bodyPr/>
          <a:lstStyle/>
          <a:p>
            <a:pPr eaLnBrk="1" hangingPunct="1">
              <a:buFont typeface="Wingdings" panose="05000000000000000000" pitchFamily="2" charset="2"/>
              <a:buNone/>
            </a:pPr>
            <a:r>
              <a:rPr lang="id-ID" dirty="0"/>
              <a:t>   </a:t>
            </a:r>
            <a:r>
              <a:rPr lang="id-ID" sz="4000" dirty="0"/>
              <a:t>Guru Madya GR IV/c yang akan naik jabatan</a:t>
            </a:r>
            <a:r>
              <a:rPr lang="en-US" sz="4000" dirty="0"/>
              <a:t> </a:t>
            </a:r>
            <a:r>
              <a:rPr lang="id-ID" sz="4000" dirty="0"/>
              <a:t>/</a:t>
            </a:r>
            <a:r>
              <a:rPr lang="en-US" sz="4000" dirty="0"/>
              <a:t> </a:t>
            </a:r>
            <a:r>
              <a:rPr lang="id-ID" sz="4000" dirty="0"/>
              <a:t>pangkat menjadi Guru Utama GR IV/d wajib melaksanakan </a:t>
            </a:r>
            <a:r>
              <a:rPr lang="id-ID" sz="4000" dirty="0">
                <a:solidFill>
                  <a:srgbClr val="FF0000"/>
                </a:solidFill>
              </a:rPr>
              <a:t>Presentasi Ilmiah</a:t>
            </a:r>
            <a:endParaRPr lang="en-GB" sz="4000"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304800" y="1524000"/>
          <a:ext cx="8496300" cy="4122763"/>
        </p:xfrm>
        <a:graphic>
          <a:graphicData uri="http://schemas.openxmlformats.org/drawingml/2006/table">
            <a:tbl>
              <a:tblPr/>
              <a:tblGrid>
                <a:gridCol w="1803394">
                  <a:extLst>
                    <a:ext uri="{9D8B030D-6E8A-4147-A177-3AD203B41FA5}">
                      <a16:colId xmlns:a16="http://schemas.microsoft.com/office/drawing/2014/main" val="20000"/>
                    </a:ext>
                  </a:extLst>
                </a:gridCol>
                <a:gridCol w="1653247">
                  <a:extLst>
                    <a:ext uri="{9D8B030D-6E8A-4147-A177-3AD203B41FA5}">
                      <a16:colId xmlns:a16="http://schemas.microsoft.com/office/drawing/2014/main" val="20001"/>
                    </a:ext>
                  </a:extLst>
                </a:gridCol>
                <a:gridCol w="1653247">
                  <a:extLst>
                    <a:ext uri="{9D8B030D-6E8A-4147-A177-3AD203B41FA5}">
                      <a16:colId xmlns:a16="http://schemas.microsoft.com/office/drawing/2014/main" val="20002"/>
                    </a:ext>
                  </a:extLst>
                </a:gridCol>
                <a:gridCol w="1633812">
                  <a:extLst>
                    <a:ext uri="{9D8B030D-6E8A-4147-A177-3AD203B41FA5}">
                      <a16:colId xmlns:a16="http://schemas.microsoft.com/office/drawing/2014/main" val="20003"/>
                    </a:ext>
                  </a:extLst>
                </a:gridCol>
                <a:gridCol w="1752600">
                  <a:extLst>
                    <a:ext uri="{9D8B030D-6E8A-4147-A177-3AD203B41FA5}">
                      <a16:colId xmlns:a16="http://schemas.microsoft.com/office/drawing/2014/main" val="20004"/>
                    </a:ext>
                  </a:extLst>
                </a:gridCol>
              </a:tblGrid>
              <a:tr h="738192">
                <a:tc rowSpan="2">
                  <a:txBody>
                    <a:bodyPr/>
                    <a:lstStyle/>
                    <a:p>
                      <a:pPr marL="203200" indent="-215900" algn="just">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 </a:t>
                      </a:r>
                      <a:r>
                        <a:rPr lang="en-SG" sz="2800" b="1" dirty="0" err="1">
                          <a:latin typeface="MV Boli" panose="02000500030200090000" pitchFamily="2" charset="0"/>
                          <a:ea typeface="Times New Roman" panose="02020603050405020304"/>
                          <a:cs typeface="MV Boli" panose="02000500030200090000" pitchFamily="2" charset="0"/>
                        </a:rPr>
                        <a:t>Jumlah</a:t>
                      </a:r>
                      <a:r>
                        <a:rPr lang="en-SG" sz="2800" b="1" dirty="0">
                          <a:latin typeface="MV Boli" panose="02000500030200090000" pitchFamily="2" charset="0"/>
                          <a:ea typeface="Times New Roman" panose="02020603050405020304"/>
                          <a:cs typeface="MV Boli" panose="02000500030200090000" pitchFamily="2" charset="0"/>
                        </a:rPr>
                        <a:t> </a:t>
                      </a:r>
                      <a:r>
                        <a:rPr lang="id-ID" sz="2800" b="1" dirty="0">
                          <a:latin typeface="MV Boli" panose="02000500030200090000" pitchFamily="2" charset="0"/>
                          <a:ea typeface="Times New Roman" panose="02020603050405020304"/>
                          <a:cs typeface="MV Boli" panose="02000500030200090000" pitchFamily="2" charset="0"/>
                        </a:rPr>
                        <a:t>Penulis</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gridSpan="4">
                  <a:txBody>
                    <a:bodyPr/>
                    <a:lstStyle/>
                    <a:p>
                      <a:pPr marL="203200" indent="-215900" algn="ctr">
                        <a:lnSpc>
                          <a:spcPct val="125000"/>
                        </a:lnSpc>
                        <a:spcBef>
                          <a:spcPts val="300"/>
                        </a:spcBef>
                        <a:spcAft>
                          <a:spcPts val="300"/>
                        </a:spcAft>
                      </a:pPr>
                      <a:r>
                        <a:rPr lang="en-SG" sz="2800" b="1" dirty="0" err="1">
                          <a:latin typeface="MV Boli" panose="02000500030200090000" pitchFamily="2" charset="0"/>
                          <a:ea typeface="Times New Roman" panose="02020603050405020304"/>
                          <a:cs typeface="MV Boli" panose="02000500030200090000" pitchFamily="2" charset="0"/>
                        </a:rPr>
                        <a:t>Pembagian</a:t>
                      </a:r>
                      <a:r>
                        <a:rPr lang="en-SG" sz="2800" b="1" dirty="0">
                          <a:latin typeface="MV Boli" panose="02000500030200090000" pitchFamily="2" charset="0"/>
                          <a:ea typeface="Times New Roman" panose="02020603050405020304"/>
                          <a:cs typeface="MV Boli" panose="02000500030200090000" pitchFamily="2" charset="0"/>
                        </a:rPr>
                        <a:t> </a:t>
                      </a:r>
                      <a:r>
                        <a:rPr lang="en-SG" sz="2800" b="1" dirty="0" err="1">
                          <a:latin typeface="MV Boli" panose="02000500030200090000" pitchFamily="2" charset="0"/>
                          <a:ea typeface="Times New Roman" panose="02020603050405020304"/>
                          <a:cs typeface="MV Boli" panose="02000500030200090000" pitchFamily="2" charset="0"/>
                        </a:rPr>
                        <a:t>angka</a:t>
                      </a:r>
                      <a:r>
                        <a:rPr lang="en-SG" sz="2800" b="1" dirty="0">
                          <a:latin typeface="MV Boli" panose="02000500030200090000" pitchFamily="2" charset="0"/>
                          <a:ea typeface="Times New Roman" panose="02020603050405020304"/>
                          <a:cs typeface="MV Boli" panose="02000500030200090000" pitchFamily="2" charset="0"/>
                        </a:rPr>
                        <a:t> </a:t>
                      </a:r>
                      <a:r>
                        <a:rPr lang="en-SG" sz="2800" b="1" dirty="0" err="1">
                          <a:latin typeface="MV Boli" panose="02000500030200090000" pitchFamily="2" charset="0"/>
                          <a:ea typeface="Times New Roman" panose="02020603050405020304"/>
                          <a:cs typeface="MV Boli" panose="02000500030200090000" pitchFamily="2" charset="0"/>
                        </a:rPr>
                        <a:t>kredit</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169995">
                <a:tc vMerge="1">
                  <a:txBody>
                    <a:bodyPr/>
                    <a:lstStyle/>
                    <a:p>
                      <a:endParaRPr lang="en-US"/>
                    </a:p>
                  </a:txBody>
                  <a:tcPr/>
                </a:tc>
                <a:tc>
                  <a:txBody>
                    <a:bodyPr/>
                    <a:lstStyle/>
                    <a:p>
                      <a:pPr marL="203200" indent="-215900" algn="just">
                        <a:lnSpc>
                          <a:spcPct val="125000"/>
                        </a:lnSpc>
                        <a:spcBef>
                          <a:spcPts val="300"/>
                        </a:spcBef>
                        <a:spcAft>
                          <a:spcPts val="300"/>
                        </a:spcAft>
                      </a:pPr>
                      <a:r>
                        <a:rPr lang="en-SG" sz="1800" b="1" dirty="0" err="1">
                          <a:latin typeface="MV Boli" panose="02000500030200090000" pitchFamily="2" charset="0"/>
                          <a:ea typeface="Times New Roman" panose="02020603050405020304"/>
                          <a:cs typeface="MV Boli" panose="02000500030200090000" pitchFamily="2" charset="0"/>
                        </a:rPr>
                        <a:t>Penulis</a:t>
                      </a: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utama</a:t>
                      </a:r>
                      <a:endParaRPr lang="en-SG" sz="14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203200" indent="-215900" algn="just">
                        <a:lnSpc>
                          <a:spcPct val="125000"/>
                        </a:lnSpc>
                        <a:spcBef>
                          <a:spcPts val="300"/>
                        </a:spcBef>
                        <a:spcAft>
                          <a:spcPts val="300"/>
                        </a:spcAft>
                      </a:pP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Penulis</a:t>
                      </a: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pembantu</a:t>
                      </a:r>
                      <a:r>
                        <a:rPr lang="en-SG" sz="1800" b="1" dirty="0">
                          <a:latin typeface="MV Boli" panose="02000500030200090000" pitchFamily="2" charset="0"/>
                          <a:ea typeface="Times New Roman" panose="02020603050405020304"/>
                          <a:cs typeface="MV Boli" panose="02000500030200090000" pitchFamily="2" charset="0"/>
                        </a:rPr>
                        <a:t> I</a:t>
                      </a:r>
                      <a:endParaRPr lang="en-SG" sz="14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203200" indent="-215900" algn="just">
                        <a:lnSpc>
                          <a:spcPct val="125000"/>
                        </a:lnSpc>
                        <a:spcBef>
                          <a:spcPts val="300"/>
                        </a:spcBef>
                        <a:spcAft>
                          <a:spcPts val="300"/>
                        </a:spcAft>
                      </a:pP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Penulis</a:t>
                      </a: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pembantu</a:t>
                      </a:r>
                      <a:r>
                        <a:rPr lang="en-SG" sz="1800" b="1" dirty="0">
                          <a:latin typeface="MV Boli" panose="02000500030200090000" pitchFamily="2" charset="0"/>
                          <a:ea typeface="Times New Roman" panose="02020603050405020304"/>
                          <a:cs typeface="MV Boli" panose="02000500030200090000" pitchFamily="2" charset="0"/>
                        </a:rPr>
                        <a:t> II</a:t>
                      </a:r>
                      <a:endParaRPr lang="en-SG" sz="14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203200" indent="-215900" algn="just">
                        <a:lnSpc>
                          <a:spcPct val="125000"/>
                        </a:lnSpc>
                        <a:spcBef>
                          <a:spcPts val="300"/>
                        </a:spcBef>
                        <a:spcAft>
                          <a:spcPts val="300"/>
                        </a:spcAft>
                      </a:pP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Penulis</a:t>
                      </a:r>
                      <a:r>
                        <a:rPr lang="en-SG" sz="1800" b="1" dirty="0">
                          <a:latin typeface="MV Boli" panose="02000500030200090000" pitchFamily="2" charset="0"/>
                          <a:ea typeface="Times New Roman" panose="02020603050405020304"/>
                          <a:cs typeface="MV Boli" panose="02000500030200090000" pitchFamily="2" charset="0"/>
                        </a:rPr>
                        <a:t> </a:t>
                      </a:r>
                      <a:r>
                        <a:rPr lang="en-SG" sz="1800" b="1" dirty="0" err="1">
                          <a:latin typeface="MV Boli" panose="02000500030200090000" pitchFamily="2" charset="0"/>
                          <a:ea typeface="Times New Roman" panose="02020603050405020304"/>
                          <a:cs typeface="MV Boli" panose="02000500030200090000" pitchFamily="2" charset="0"/>
                        </a:rPr>
                        <a:t>pembantu</a:t>
                      </a:r>
                      <a:r>
                        <a:rPr lang="en-SG" sz="1800" b="1" dirty="0">
                          <a:latin typeface="MV Boli" panose="02000500030200090000" pitchFamily="2" charset="0"/>
                          <a:ea typeface="Times New Roman" panose="02020603050405020304"/>
                          <a:cs typeface="MV Boli" panose="02000500030200090000" pitchFamily="2" charset="0"/>
                        </a:rPr>
                        <a:t> III</a:t>
                      </a:r>
                      <a:endParaRPr lang="en-SG" sz="14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r h="738192">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2 </a:t>
                      </a:r>
                      <a:r>
                        <a:rPr lang="en-SG" sz="2800" b="1" dirty="0" err="1">
                          <a:latin typeface="MV Boli" panose="02000500030200090000" pitchFamily="2" charset="0"/>
                          <a:ea typeface="Times New Roman" panose="02020603050405020304"/>
                          <a:cs typeface="MV Boli" panose="02000500030200090000" pitchFamily="2" charset="0"/>
                        </a:rPr>
                        <a:t>orang</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60%</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40%</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a:latin typeface="MV Boli" panose="02000500030200090000" pitchFamily="2" charset="0"/>
                          <a:ea typeface="Times New Roman" panose="02020603050405020304"/>
                          <a:cs typeface="MV Boli" panose="02000500030200090000" pitchFamily="2" charset="0"/>
                        </a:rPr>
                        <a:t>-</a:t>
                      </a:r>
                      <a:endParaRPr lang="en-SG" sz="2000" b="1">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38192">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3 </a:t>
                      </a:r>
                      <a:r>
                        <a:rPr lang="en-SG" sz="2800" b="1" dirty="0" err="1">
                          <a:latin typeface="MV Boli" panose="02000500030200090000" pitchFamily="2" charset="0"/>
                          <a:ea typeface="Times New Roman" panose="02020603050405020304"/>
                          <a:cs typeface="MV Boli" panose="02000500030200090000" pitchFamily="2" charset="0"/>
                        </a:rPr>
                        <a:t>orang</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a:latin typeface="MV Boli" panose="02000500030200090000" pitchFamily="2" charset="0"/>
                          <a:ea typeface="Times New Roman" panose="02020603050405020304"/>
                          <a:cs typeface="MV Boli" panose="02000500030200090000" pitchFamily="2" charset="0"/>
                        </a:rPr>
                        <a:t>50%</a:t>
                      </a:r>
                      <a:endParaRPr lang="en-SG" sz="2000" b="1">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25%</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25%</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38192">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4 </a:t>
                      </a:r>
                      <a:r>
                        <a:rPr lang="en-SG" sz="2800" b="1" dirty="0" err="1">
                          <a:latin typeface="MV Boli" panose="02000500030200090000" pitchFamily="2" charset="0"/>
                          <a:ea typeface="Times New Roman" panose="02020603050405020304"/>
                          <a:cs typeface="MV Boli" panose="02000500030200090000" pitchFamily="2" charset="0"/>
                        </a:rPr>
                        <a:t>orang</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a:latin typeface="MV Boli" panose="02000500030200090000" pitchFamily="2" charset="0"/>
                          <a:ea typeface="Times New Roman" panose="02020603050405020304"/>
                          <a:cs typeface="MV Boli" panose="02000500030200090000" pitchFamily="2" charset="0"/>
                        </a:rPr>
                        <a:t>40%</a:t>
                      </a:r>
                      <a:endParaRPr lang="en-SG" sz="2000" b="1">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a:latin typeface="MV Boli" panose="02000500030200090000" pitchFamily="2" charset="0"/>
                          <a:ea typeface="Times New Roman" panose="02020603050405020304"/>
                          <a:cs typeface="MV Boli" panose="02000500030200090000" pitchFamily="2" charset="0"/>
                        </a:rPr>
                        <a:t>20%</a:t>
                      </a:r>
                      <a:endParaRPr lang="en-SG" sz="2000" b="1">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20%</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03200" indent="-215900" algn="ctr">
                        <a:lnSpc>
                          <a:spcPct val="125000"/>
                        </a:lnSpc>
                        <a:spcBef>
                          <a:spcPts val="300"/>
                        </a:spcBef>
                        <a:spcAft>
                          <a:spcPts val="300"/>
                        </a:spcAft>
                      </a:pPr>
                      <a:r>
                        <a:rPr lang="en-SG" sz="2800" b="1" dirty="0">
                          <a:latin typeface="MV Boli" panose="02000500030200090000" pitchFamily="2" charset="0"/>
                          <a:ea typeface="Times New Roman" panose="02020603050405020304"/>
                          <a:cs typeface="MV Boli" panose="02000500030200090000" pitchFamily="2" charset="0"/>
                        </a:rPr>
                        <a:t>20%</a:t>
                      </a:r>
                      <a:endParaRPr lang="en-SG" sz="2000" b="1" dirty="0">
                        <a:latin typeface="MV Boli" panose="02000500030200090000" pitchFamily="2" charset="0"/>
                        <a:ea typeface="Times New Roman" panose="02020603050405020304"/>
                        <a:cs typeface="MV Boli" panose="02000500030200090000"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7143" name="TextBox 7"/>
          <p:cNvSpPr txBox="1">
            <a:spLocks noChangeArrowheads="1"/>
          </p:cNvSpPr>
          <p:nvPr/>
        </p:nvSpPr>
        <p:spPr bwMode="auto">
          <a:xfrm>
            <a:off x="800100" y="693003"/>
            <a:ext cx="8039100" cy="830997"/>
          </a:xfrm>
          <a:prstGeom prst="rect">
            <a:avLst/>
          </a:prstGeom>
          <a:noFill/>
          <a:ln w="9525">
            <a:noFill/>
            <a:miter lim="800000"/>
          </a:ln>
        </p:spPr>
        <p:txBody>
          <a:bodyPr wrap="square">
            <a:spAutoFit/>
          </a:bodyPr>
          <a:lstStyle/>
          <a:p>
            <a:r>
              <a:rPr lang="en-SG" sz="2400" b="1" dirty="0" err="1">
                <a:solidFill>
                  <a:srgbClr val="FF0000"/>
                </a:solidFill>
              </a:rPr>
              <a:t>Angka</a:t>
            </a:r>
            <a:r>
              <a:rPr lang="en-SG" sz="2400" b="1" dirty="0">
                <a:solidFill>
                  <a:srgbClr val="FF0000"/>
                </a:solidFill>
              </a:rPr>
              <a:t> </a:t>
            </a:r>
            <a:r>
              <a:rPr lang="en-SG" sz="2400" b="1" dirty="0" err="1">
                <a:solidFill>
                  <a:srgbClr val="FF0000"/>
                </a:solidFill>
              </a:rPr>
              <a:t>kredit</a:t>
            </a:r>
            <a:r>
              <a:rPr lang="en-SG" sz="2400" b="1" dirty="0">
                <a:solidFill>
                  <a:srgbClr val="FF0000"/>
                </a:solidFill>
              </a:rPr>
              <a:t> </a:t>
            </a:r>
            <a:r>
              <a:rPr lang="en-SG" sz="2400" b="1" dirty="0" err="1">
                <a:solidFill>
                  <a:srgbClr val="FF0000"/>
                </a:solidFill>
              </a:rPr>
              <a:t>untuk</a:t>
            </a:r>
            <a:r>
              <a:rPr lang="en-SG" sz="2400" b="1" dirty="0">
                <a:solidFill>
                  <a:srgbClr val="FF0000"/>
                </a:solidFill>
              </a:rPr>
              <a:t> </a:t>
            </a:r>
            <a:r>
              <a:rPr lang="en-SG" sz="2400" b="1" dirty="0" err="1">
                <a:solidFill>
                  <a:srgbClr val="FF0000"/>
                </a:solidFill>
              </a:rPr>
              <a:t>karya</a:t>
            </a:r>
            <a:r>
              <a:rPr lang="en-SG" sz="2400" b="1" dirty="0">
                <a:solidFill>
                  <a:srgbClr val="FF0000"/>
                </a:solidFill>
              </a:rPr>
              <a:t> yang </a:t>
            </a:r>
            <a:r>
              <a:rPr lang="en-SG" sz="2400" b="1" dirty="0" err="1">
                <a:solidFill>
                  <a:srgbClr val="FF0000"/>
                </a:solidFill>
              </a:rPr>
              <a:t>dilakukan</a:t>
            </a:r>
            <a:r>
              <a:rPr lang="en-SG" sz="2400" b="1" dirty="0">
                <a:solidFill>
                  <a:srgbClr val="FF0000"/>
                </a:solidFill>
              </a:rPr>
              <a:t> </a:t>
            </a:r>
            <a:r>
              <a:rPr lang="en-SG" sz="2400" b="1" dirty="0" err="1">
                <a:solidFill>
                  <a:srgbClr val="FF0000"/>
                </a:solidFill>
              </a:rPr>
              <a:t>secara</a:t>
            </a:r>
            <a:r>
              <a:rPr lang="en-SG" sz="2400" b="1" dirty="0">
                <a:solidFill>
                  <a:srgbClr val="FF0000"/>
                </a:solidFill>
              </a:rPr>
              <a:t> </a:t>
            </a:r>
            <a:r>
              <a:rPr lang="en-SG" sz="2400" b="1" dirty="0" err="1">
                <a:solidFill>
                  <a:srgbClr val="FF0000"/>
                </a:solidFill>
              </a:rPr>
              <a:t>bersama</a:t>
            </a:r>
            <a:r>
              <a:rPr lang="en-SG" sz="2400" b="1" dirty="0">
                <a:solidFill>
                  <a:srgbClr val="FF0000"/>
                </a:solidFill>
              </a:rPr>
              <a:t> </a:t>
            </a:r>
            <a:r>
              <a:rPr lang="en-SG" sz="2400" b="1" dirty="0" err="1">
                <a:solidFill>
                  <a:srgbClr val="FF0000"/>
                </a:solidFill>
              </a:rPr>
              <a:t>bagi</a:t>
            </a:r>
            <a:r>
              <a:rPr lang="en-SG" sz="2400" b="1" dirty="0">
                <a:solidFill>
                  <a:srgbClr val="FF0000"/>
                </a:solidFill>
              </a:rPr>
              <a:t> GURU :</a:t>
            </a:r>
            <a:endParaRPr lang="id-ID" sz="2400" b="1" dirty="0">
              <a:solidFill>
                <a:srgbClr val="FF0000"/>
              </a:solidFill>
            </a:endParaRPr>
          </a:p>
        </p:txBody>
      </p:sp>
      <p:sp>
        <p:nvSpPr>
          <p:cNvPr id="4" name="Rectangle 2"/>
          <p:cNvSpPr txBox="1">
            <a:spLocks noChangeArrowheads="1"/>
          </p:cNvSpPr>
          <p:nvPr/>
        </p:nvSpPr>
        <p:spPr bwMode="auto">
          <a:xfrm>
            <a:off x="1373188" y="155575"/>
            <a:ext cx="7313612" cy="454025"/>
          </a:xfrm>
          <a:prstGeom prst="rect">
            <a:avLst/>
          </a:prstGeom>
          <a:noFill/>
          <a:ln w="9525">
            <a:noFill/>
            <a:miter lim="800000"/>
          </a:ln>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sz="3600" b="1" i="0" u="none" strike="noStrike" kern="0" cap="none" spc="0" normalizeH="0" baseline="0" noProof="0" dirty="0">
                <a:ln>
                  <a:noFill/>
                </a:ln>
                <a:solidFill>
                  <a:schemeClr val="tx2"/>
                </a:solidFill>
                <a:effectLst/>
                <a:uLnTx/>
                <a:uFillTx/>
                <a:latin typeface="+mj-lt"/>
                <a:ea typeface="+mj-ea"/>
                <a:cs typeface="+mj-cs"/>
              </a:rPr>
              <a:t>Guru yang membuat karya tulis</a:t>
            </a:r>
            <a:endParaRPr kumimoji="0" lang="en-GB" sz="3600" b="1" i="0" u="none" strike="noStrike" kern="0" cap="none" spc="0" normalizeH="0" baseline="0" noProof="0" dirty="0">
              <a:ln>
                <a:noFill/>
              </a:ln>
              <a:solidFill>
                <a:schemeClr val="tx2"/>
              </a:solidFill>
              <a:effectLst/>
              <a:uLnTx/>
              <a:uFillTx/>
              <a:latin typeface="+mj-lt"/>
              <a:ea typeface="+mj-ea"/>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ight Arrow 19"/>
          <p:cNvSpPr/>
          <p:nvPr/>
        </p:nvSpPr>
        <p:spPr>
          <a:xfrm>
            <a:off x="3102535" y="2014071"/>
            <a:ext cx="886012" cy="3733800"/>
          </a:xfrm>
          <a:prstGeom prst="rightArrow">
            <a:avLst>
              <a:gd name="adj1" fmla="val 50000"/>
              <a:gd name="adj2" fmla="val 66863"/>
            </a:avLst>
          </a:prstGeom>
          <a:solidFill>
            <a:srgbClr val="FFFF00"/>
          </a:solid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4" name="Rounded Rectangle 13"/>
          <p:cNvSpPr/>
          <p:nvPr/>
        </p:nvSpPr>
        <p:spPr>
          <a:xfrm>
            <a:off x="2209800" y="1066800"/>
            <a:ext cx="1066800" cy="5562600"/>
          </a:xfrm>
          <a:prstGeom prst="roundRect">
            <a:avLst/>
          </a:prstGeom>
          <a:solidFill>
            <a:srgbClr val="006600"/>
          </a:solidFill>
        </p:spPr>
        <p:style>
          <a:lnRef idx="2">
            <a:schemeClr val="accent3">
              <a:shade val="50000"/>
            </a:schemeClr>
          </a:lnRef>
          <a:fillRef idx="1">
            <a:schemeClr val="accent3"/>
          </a:fillRef>
          <a:effectRef idx="0">
            <a:schemeClr val="accent3"/>
          </a:effectRef>
          <a:fontRef idx="minor">
            <a:schemeClr val="lt1"/>
          </a:fontRef>
        </p:style>
        <p:txBody>
          <a:bodyPr vert="vert270" rtlCol="0" anchor="ctr"/>
          <a:lstStyle/>
          <a:p>
            <a:pPr algn="ctr"/>
            <a:r>
              <a:rPr lang="en-US" sz="2400" dirty="0">
                <a:ln w="18415" cmpd="sng">
                  <a:solidFill>
                    <a:srgbClr val="FFFFFF"/>
                  </a:solidFill>
                  <a:prstDash val="solid"/>
                </a:ln>
                <a:solidFill>
                  <a:srgbClr val="FFFF00"/>
                </a:solidFill>
                <a:effectLst>
                  <a:outerShdw blurRad="63500" dir="3600000" algn="tl" rotWithShape="0">
                    <a:srgbClr val="000000">
                      <a:alpha val="70000"/>
                    </a:srgbClr>
                  </a:outerShdw>
                </a:effectLst>
                <a:latin typeface="Calibri" panose="020F0502020204030204"/>
                <a:cs typeface="Calibri" panose="020F0502020204030204"/>
              </a:rPr>
              <a:t>ANGKA KREDIT YANG DIPEROLEH UNTUK KENAIKAN JENJANG/KEPANGKATAN</a:t>
            </a:r>
          </a:p>
        </p:txBody>
      </p:sp>
      <p:sp>
        <p:nvSpPr>
          <p:cNvPr id="2" name="Title 1"/>
          <p:cNvSpPr>
            <a:spLocks noGrp="1"/>
          </p:cNvSpPr>
          <p:nvPr>
            <p:ph type="title"/>
          </p:nvPr>
        </p:nvSpPr>
        <p:spPr>
          <a:xfrm>
            <a:off x="571500" y="274638"/>
            <a:ext cx="8001000" cy="563562"/>
          </a:xfrm>
        </p:spPr>
        <p:txBody>
          <a:bodyPr/>
          <a:lstStyle/>
          <a:p>
            <a:r>
              <a:rPr lang="en-US" sz="3600" b="1" dirty="0">
                <a:latin typeface="Calibri" panose="020F0502020204030204"/>
                <a:cs typeface="Calibri" panose="020F0502020204030204"/>
              </a:rPr>
              <a:t>PERMENEGPAN DAN RB 16/2009</a:t>
            </a:r>
          </a:p>
        </p:txBody>
      </p:sp>
      <p:sp>
        <p:nvSpPr>
          <p:cNvPr id="5" name="Rectangle 4"/>
          <p:cNvSpPr/>
          <p:nvPr/>
        </p:nvSpPr>
        <p:spPr>
          <a:xfrm>
            <a:off x="324224" y="1066800"/>
            <a:ext cx="1981200" cy="4038600"/>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b="1" dirty="0">
                <a:solidFill>
                  <a:srgbClr val="6600FF"/>
                </a:solidFill>
                <a:latin typeface="Calibri" panose="020F0502020204030204"/>
                <a:cs typeface="Calibri" panose="020F0502020204030204"/>
              </a:rPr>
              <a:t>UNSUR UTAMA</a:t>
            </a:r>
          </a:p>
          <a:p>
            <a:pPr algn="ctr"/>
            <a:r>
              <a:rPr lang="en-US" b="1" dirty="0">
                <a:solidFill>
                  <a:srgbClr val="6600FF"/>
                </a:solidFill>
                <a:latin typeface="Calibri" panose="020F0502020204030204"/>
                <a:cs typeface="Calibri" panose="020F0502020204030204"/>
              </a:rPr>
              <a:t>(Min. 90%)</a:t>
            </a:r>
          </a:p>
        </p:txBody>
      </p:sp>
      <p:sp>
        <p:nvSpPr>
          <p:cNvPr id="6" name="Rounded Rectangle 5"/>
          <p:cNvSpPr/>
          <p:nvPr/>
        </p:nvSpPr>
        <p:spPr>
          <a:xfrm>
            <a:off x="383988" y="1752600"/>
            <a:ext cx="1866900" cy="533400"/>
          </a:xfrm>
          <a:prstGeom prst="roundRect">
            <a:avLst/>
          </a:prstGeom>
          <a:solidFill>
            <a:srgbClr val="92D050"/>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a:solidFill>
                  <a:srgbClr val="006600"/>
                </a:solidFill>
                <a:latin typeface="Calibri" panose="020F0502020204030204"/>
                <a:cs typeface="Calibri" panose="020F0502020204030204"/>
              </a:rPr>
              <a:t>PENDIDIKAN</a:t>
            </a:r>
          </a:p>
        </p:txBody>
      </p:sp>
      <p:sp>
        <p:nvSpPr>
          <p:cNvPr id="7" name="Rounded Rectangle 6"/>
          <p:cNvSpPr/>
          <p:nvPr/>
        </p:nvSpPr>
        <p:spPr>
          <a:xfrm>
            <a:off x="385483" y="2362200"/>
            <a:ext cx="1866900" cy="533400"/>
          </a:xfrm>
          <a:prstGeom prst="roundRect">
            <a:avLst/>
          </a:prstGeom>
          <a:solidFill>
            <a:srgbClr val="92D050"/>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dirty="0">
                <a:solidFill>
                  <a:srgbClr val="006600"/>
                </a:solidFill>
                <a:latin typeface="Calibri" panose="020F0502020204030204"/>
                <a:cs typeface="Calibri" panose="020F0502020204030204"/>
              </a:rPr>
              <a:t>PEMBELAJARAN (PKG)</a:t>
            </a:r>
          </a:p>
        </p:txBody>
      </p:sp>
      <p:sp>
        <p:nvSpPr>
          <p:cNvPr id="8" name="Rounded Rectangle 7"/>
          <p:cNvSpPr/>
          <p:nvPr/>
        </p:nvSpPr>
        <p:spPr>
          <a:xfrm>
            <a:off x="385483" y="2971800"/>
            <a:ext cx="1866900" cy="1981200"/>
          </a:xfrm>
          <a:prstGeom prst="roundRect">
            <a:avLst/>
          </a:prstGeom>
          <a:solidFill>
            <a:srgbClr val="92D050"/>
          </a:solidFill>
        </p:spPr>
        <p:style>
          <a:lnRef idx="1">
            <a:schemeClr val="accent5"/>
          </a:lnRef>
          <a:fillRef idx="2">
            <a:schemeClr val="accent5"/>
          </a:fillRef>
          <a:effectRef idx="1">
            <a:schemeClr val="accent5"/>
          </a:effectRef>
          <a:fontRef idx="minor">
            <a:schemeClr val="dk1"/>
          </a:fontRef>
        </p:style>
        <p:txBody>
          <a:bodyPr rtlCol="0" anchor="t"/>
          <a:lstStyle/>
          <a:p>
            <a:pPr algn="ctr"/>
            <a:r>
              <a:rPr lang="en-US" b="1" dirty="0">
                <a:solidFill>
                  <a:srgbClr val="006600"/>
                </a:solidFill>
                <a:latin typeface="Calibri" panose="020F0502020204030204"/>
                <a:cs typeface="Calibri" panose="020F0502020204030204"/>
              </a:rPr>
              <a:t>PKB</a:t>
            </a:r>
          </a:p>
        </p:txBody>
      </p:sp>
      <p:sp>
        <p:nvSpPr>
          <p:cNvPr id="9" name="Rounded Rectangle 8"/>
          <p:cNvSpPr/>
          <p:nvPr/>
        </p:nvSpPr>
        <p:spPr>
          <a:xfrm>
            <a:off x="508001" y="3429000"/>
            <a:ext cx="1615141" cy="648447"/>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b="1" dirty="0" err="1">
                <a:solidFill>
                  <a:srgbClr val="006600"/>
                </a:solidFill>
                <a:latin typeface="Calibri" panose="020F0502020204030204"/>
                <a:cs typeface="Calibri" panose="020F0502020204030204"/>
              </a:rPr>
              <a:t>Pengembangan</a:t>
            </a:r>
            <a:r>
              <a:rPr lang="en-US" sz="1600" b="1" dirty="0">
                <a:solidFill>
                  <a:srgbClr val="006600"/>
                </a:solidFill>
                <a:latin typeface="Calibri" panose="020F0502020204030204"/>
                <a:cs typeface="Calibri" panose="020F0502020204030204"/>
              </a:rPr>
              <a:t> </a:t>
            </a:r>
            <a:r>
              <a:rPr lang="en-US" sz="1600" b="1" dirty="0" err="1">
                <a:solidFill>
                  <a:srgbClr val="006600"/>
                </a:solidFill>
                <a:latin typeface="Calibri" panose="020F0502020204030204"/>
                <a:cs typeface="Calibri" panose="020F0502020204030204"/>
              </a:rPr>
              <a:t>Diri</a:t>
            </a:r>
            <a:endParaRPr lang="en-US" sz="1600" b="1" dirty="0">
              <a:solidFill>
                <a:srgbClr val="006600"/>
              </a:solidFill>
              <a:latin typeface="Calibri" panose="020F0502020204030204"/>
              <a:cs typeface="Calibri" panose="020F0502020204030204"/>
            </a:endParaRPr>
          </a:p>
        </p:txBody>
      </p:sp>
      <p:sp>
        <p:nvSpPr>
          <p:cNvPr id="10" name="Rounded Rectangle 9"/>
          <p:cNvSpPr/>
          <p:nvPr/>
        </p:nvSpPr>
        <p:spPr>
          <a:xfrm>
            <a:off x="506506" y="4176059"/>
            <a:ext cx="1589741" cy="620060"/>
          </a:xfrm>
          <a:prstGeom prst="roundRect">
            <a:avLst/>
          </a:prstGeom>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b="1" dirty="0" err="1">
                <a:solidFill>
                  <a:srgbClr val="006600"/>
                </a:solidFill>
                <a:latin typeface="Calibri" panose="020F0502020204030204"/>
                <a:cs typeface="Calibri" panose="020F0502020204030204"/>
              </a:rPr>
              <a:t>Karya</a:t>
            </a:r>
            <a:r>
              <a:rPr lang="en-US" sz="1600" b="1" dirty="0">
                <a:solidFill>
                  <a:srgbClr val="006600"/>
                </a:solidFill>
                <a:latin typeface="Calibri" panose="020F0502020204030204"/>
                <a:cs typeface="Calibri" panose="020F0502020204030204"/>
              </a:rPr>
              <a:t> </a:t>
            </a:r>
            <a:r>
              <a:rPr lang="en-US" sz="1600" b="1" dirty="0" err="1">
                <a:solidFill>
                  <a:srgbClr val="006600"/>
                </a:solidFill>
                <a:latin typeface="Calibri" panose="020F0502020204030204"/>
                <a:cs typeface="Calibri" panose="020F0502020204030204"/>
              </a:rPr>
              <a:t>Ilmiah</a:t>
            </a:r>
            <a:r>
              <a:rPr lang="en-US" sz="1600" b="1" dirty="0">
                <a:solidFill>
                  <a:srgbClr val="006600"/>
                </a:solidFill>
                <a:latin typeface="Calibri" panose="020F0502020204030204"/>
                <a:cs typeface="Calibri" panose="020F0502020204030204"/>
              </a:rPr>
              <a:t>/</a:t>
            </a:r>
            <a:r>
              <a:rPr lang="en-US" sz="1600" b="1" dirty="0" err="1">
                <a:solidFill>
                  <a:srgbClr val="006600"/>
                </a:solidFill>
                <a:latin typeface="Calibri" panose="020F0502020204030204"/>
                <a:cs typeface="Calibri" panose="020F0502020204030204"/>
              </a:rPr>
              <a:t>Inovatif</a:t>
            </a:r>
            <a:endParaRPr lang="en-US" sz="1600" b="1" dirty="0">
              <a:solidFill>
                <a:srgbClr val="006600"/>
              </a:solidFill>
              <a:latin typeface="Calibri" panose="020F0502020204030204"/>
              <a:cs typeface="Calibri" panose="020F0502020204030204"/>
            </a:endParaRPr>
          </a:p>
        </p:txBody>
      </p:sp>
      <p:sp>
        <p:nvSpPr>
          <p:cNvPr id="12" name="Rectangle 11"/>
          <p:cNvSpPr/>
          <p:nvPr/>
        </p:nvSpPr>
        <p:spPr>
          <a:xfrm>
            <a:off x="304800" y="5257800"/>
            <a:ext cx="19812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b="1" dirty="0">
                <a:solidFill>
                  <a:srgbClr val="6600FF"/>
                </a:solidFill>
                <a:latin typeface="Calibri" panose="020F0502020204030204"/>
                <a:cs typeface="Calibri" panose="020F0502020204030204"/>
              </a:rPr>
              <a:t>UNSUR PENUNJANG</a:t>
            </a:r>
          </a:p>
          <a:p>
            <a:pPr algn="ctr"/>
            <a:r>
              <a:rPr lang="en-US" sz="1600" b="1" dirty="0">
                <a:solidFill>
                  <a:srgbClr val="6600FF"/>
                </a:solidFill>
                <a:latin typeface="Calibri" panose="020F0502020204030204"/>
                <a:cs typeface="Calibri" panose="020F0502020204030204"/>
              </a:rPr>
              <a:t>(Max. 10%)</a:t>
            </a:r>
          </a:p>
        </p:txBody>
      </p:sp>
      <p:sp>
        <p:nvSpPr>
          <p:cNvPr id="13" name="Rounded Rectangle 12"/>
          <p:cNvSpPr/>
          <p:nvPr/>
        </p:nvSpPr>
        <p:spPr>
          <a:xfrm>
            <a:off x="379506" y="5943600"/>
            <a:ext cx="1866900" cy="585694"/>
          </a:xfrm>
          <a:prstGeom prst="roundRect">
            <a:avLst/>
          </a:prstGeom>
          <a:solidFill>
            <a:srgbClr val="FFC000"/>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err="1">
                <a:solidFill>
                  <a:schemeClr val="tx1"/>
                </a:solidFill>
                <a:latin typeface="Calibri" panose="020F0502020204030204"/>
                <a:cs typeface="Calibri" panose="020F0502020204030204"/>
              </a:rPr>
              <a:t>Ijasah</a:t>
            </a:r>
            <a:r>
              <a:rPr lang="en-US" dirty="0">
                <a:solidFill>
                  <a:schemeClr val="tx1"/>
                </a:solidFill>
                <a:latin typeface="Calibri" panose="020F0502020204030204"/>
                <a:cs typeface="Calibri" panose="020F0502020204030204"/>
              </a:rPr>
              <a:t> </a:t>
            </a:r>
            <a:r>
              <a:rPr lang="en-US" dirty="0" err="1">
                <a:solidFill>
                  <a:schemeClr val="tx1"/>
                </a:solidFill>
                <a:latin typeface="Calibri" panose="020F0502020204030204"/>
                <a:cs typeface="Calibri" panose="020F0502020204030204"/>
              </a:rPr>
              <a:t>tambahan</a:t>
            </a:r>
            <a:r>
              <a:rPr lang="en-US" dirty="0">
                <a:solidFill>
                  <a:schemeClr val="tx1"/>
                </a:solidFill>
                <a:latin typeface="Calibri" panose="020F0502020204030204"/>
                <a:cs typeface="Calibri" panose="020F0502020204030204"/>
              </a:rPr>
              <a:t>, </a:t>
            </a:r>
            <a:r>
              <a:rPr lang="en-US" dirty="0" err="1">
                <a:solidFill>
                  <a:schemeClr val="tx1"/>
                </a:solidFill>
                <a:latin typeface="Calibri" panose="020F0502020204030204"/>
                <a:cs typeface="Calibri" panose="020F0502020204030204"/>
              </a:rPr>
              <a:t>tanda</a:t>
            </a:r>
            <a:r>
              <a:rPr lang="en-US" dirty="0">
                <a:solidFill>
                  <a:schemeClr val="tx1"/>
                </a:solidFill>
                <a:latin typeface="Calibri" panose="020F0502020204030204"/>
                <a:cs typeface="Calibri" panose="020F0502020204030204"/>
              </a:rPr>
              <a:t> </a:t>
            </a:r>
            <a:r>
              <a:rPr lang="en-US" dirty="0" err="1">
                <a:solidFill>
                  <a:schemeClr val="tx1"/>
                </a:solidFill>
                <a:latin typeface="Calibri" panose="020F0502020204030204"/>
                <a:cs typeface="Calibri" panose="020F0502020204030204"/>
              </a:rPr>
              <a:t>jasa</a:t>
            </a:r>
            <a:r>
              <a:rPr lang="en-US" dirty="0">
                <a:solidFill>
                  <a:schemeClr val="tx1"/>
                </a:solidFill>
                <a:latin typeface="Calibri" panose="020F0502020204030204"/>
                <a:cs typeface="Calibri" panose="020F0502020204030204"/>
              </a:rPr>
              <a:t>, </a:t>
            </a:r>
            <a:r>
              <a:rPr lang="en-US" dirty="0" err="1">
                <a:solidFill>
                  <a:schemeClr val="tx1"/>
                </a:solidFill>
                <a:latin typeface="Calibri" panose="020F0502020204030204"/>
                <a:cs typeface="Calibri" panose="020F0502020204030204"/>
              </a:rPr>
              <a:t>dsb</a:t>
            </a:r>
            <a:endParaRPr lang="en-US" dirty="0">
              <a:solidFill>
                <a:schemeClr val="tx1"/>
              </a:solidFill>
              <a:latin typeface="Calibri" panose="020F0502020204030204"/>
              <a:cs typeface="Calibri" panose="020F0502020204030204"/>
            </a:endParaRPr>
          </a:p>
        </p:txBody>
      </p:sp>
      <p:sp>
        <p:nvSpPr>
          <p:cNvPr id="16" name="Rectangle 15"/>
          <p:cNvSpPr/>
          <p:nvPr/>
        </p:nvSpPr>
        <p:spPr>
          <a:xfrm>
            <a:off x="3693459" y="1219200"/>
            <a:ext cx="2209800" cy="990600"/>
          </a:xfrm>
          <a:prstGeom prst="rect">
            <a:avLst/>
          </a:prstGeom>
          <a:solidFill>
            <a:schemeClr val="accent2">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tx1"/>
                </a:solidFill>
                <a:latin typeface="Calibri" panose="020F0502020204030204"/>
                <a:cs typeface="Calibri" panose="020F0502020204030204"/>
              </a:rPr>
              <a:t>Guru </a:t>
            </a:r>
            <a:r>
              <a:rPr lang="en-US" sz="2000" b="1" dirty="0" err="1">
                <a:solidFill>
                  <a:schemeClr val="tx1"/>
                </a:solidFill>
                <a:latin typeface="Calibri" panose="020F0502020204030204"/>
                <a:cs typeface="Calibri" panose="020F0502020204030204"/>
              </a:rPr>
              <a:t>Utama</a:t>
            </a:r>
            <a:endParaRPr lang="en-US" sz="2000" b="1" dirty="0">
              <a:solidFill>
                <a:schemeClr val="tx1"/>
              </a:solidFill>
              <a:latin typeface="Calibri" panose="020F0502020204030204"/>
              <a:cs typeface="Calibri" panose="020F0502020204030204"/>
            </a:endParaRPr>
          </a:p>
          <a:p>
            <a:pPr algn="ctr"/>
            <a:r>
              <a:rPr lang="en-US" sz="2000" b="1" dirty="0" err="1">
                <a:solidFill>
                  <a:schemeClr val="tx1"/>
                </a:solidFill>
                <a:latin typeface="Calibri" panose="020F0502020204030204"/>
                <a:cs typeface="Calibri" panose="020F0502020204030204"/>
              </a:rPr>
              <a:t>Gol</a:t>
            </a:r>
            <a:r>
              <a:rPr lang="en-US" sz="2000" b="1" dirty="0">
                <a:solidFill>
                  <a:schemeClr val="tx1"/>
                </a:solidFill>
                <a:latin typeface="Calibri" panose="020F0502020204030204"/>
                <a:cs typeface="Calibri" panose="020F0502020204030204"/>
              </a:rPr>
              <a:t>. </a:t>
            </a:r>
            <a:r>
              <a:rPr lang="en-US" sz="2000" b="1" dirty="0" err="1">
                <a:solidFill>
                  <a:schemeClr val="tx1"/>
                </a:solidFill>
                <a:latin typeface="Calibri" panose="020F0502020204030204"/>
                <a:cs typeface="Calibri" panose="020F0502020204030204"/>
              </a:rPr>
              <a:t>IVd</a:t>
            </a:r>
            <a:r>
              <a:rPr lang="en-US" sz="2000" b="1" dirty="0">
                <a:solidFill>
                  <a:schemeClr val="tx1"/>
                </a:solidFill>
                <a:latin typeface="Calibri" panose="020F0502020204030204"/>
                <a:cs typeface="Calibri" panose="020F0502020204030204"/>
              </a:rPr>
              <a:t>, </a:t>
            </a:r>
            <a:r>
              <a:rPr lang="en-US" sz="2000" b="1" dirty="0" err="1">
                <a:solidFill>
                  <a:schemeClr val="tx1"/>
                </a:solidFill>
                <a:latin typeface="Calibri" panose="020F0502020204030204"/>
                <a:cs typeface="Calibri" panose="020F0502020204030204"/>
              </a:rPr>
              <a:t>IVe</a:t>
            </a:r>
            <a:endParaRPr lang="en-US" sz="2000" b="1" dirty="0">
              <a:solidFill>
                <a:schemeClr val="tx1"/>
              </a:solidFill>
              <a:latin typeface="Calibri" panose="020F0502020204030204"/>
              <a:cs typeface="Calibri" panose="020F0502020204030204"/>
            </a:endParaRPr>
          </a:p>
        </p:txBody>
      </p:sp>
      <p:sp>
        <p:nvSpPr>
          <p:cNvPr id="17" name="Rectangle 16"/>
          <p:cNvSpPr/>
          <p:nvPr/>
        </p:nvSpPr>
        <p:spPr>
          <a:xfrm>
            <a:off x="3666565" y="2627406"/>
            <a:ext cx="2209800" cy="990600"/>
          </a:xfrm>
          <a:prstGeom prst="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bg1"/>
                </a:solidFill>
                <a:latin typeface="Calibri" panose="020F0502020204030204"/>
                <a:cs typeface="Calibri" panose="020F0502020204030204"/>
              </a:rPr>
              <a:t>Guru </a:t>
            </a:r>
            <a:r>
              <a:rPr lang="en-US" sz="2000" b="1" dirty="0" err="1">
                <a:solidFill>
                  <a:schemeClr val="bg1"/>
                </a:solidFill>
                <a:latin typeface="Calibri" panose="020F0502020204030204"/>
                <a:cs typeface="Calibri" panose="020F0502020204030204"/>
              </a:rPr>
              <a:t>Madya</a:t>
            </a:r>
            <a:endParaRPr lang="en-US" sz="2000" b="1" dirty="0">
              <a:solidFill>
                <a:schemeClr val="bg1"/>
              </a:solidFill>
              <a:latin typeface="Calibri" panose="020F0502020204030204"/>
              <a:cs typeface="Calibri" panose="020F0502020204030204"/>
            </a:endParaRPr>
          </a:p>
          <a:p>
            <a:pPr algn="ctr"/>
            <a:r>
              <a:rPr lang="en-US" sz="2000" b="1" dirty="0" err="1">
                <a:solidFill>
                  <a:schemeClr val="bg1"/>
                </a:solidFill>
                <a:latin typeface="Calibri" panose="020F0502020204030204"/>
                <a:cs typeface="Calibri" panose="020F0502020204030204"/>
              </a:rPr>
              <a:t>Gol</a:t>
            </a:r>
            <a:r>
              <a:rPr lang="en-US" sz="2000" b="1" dirty="0">
                <a:solidFill>
                  <a:schemeClr val="bg1"/>
                </a:solidFill>
                <a:latin typeface="Calibri" panose="020F0502020204030204"/>
                <a:cs typeface="Calibri" panose="020F0502020204030204"/>
              </a:rPr>
              <a:t>. </a:t>
            </a:r>
            <a:r>
              <a:rPr lang="en-US" sz="2000" b="1" dirty="0" err="1">
                <a:solidFill>
                  <a:schemeClr val="bg1"/>
                </a:solidFill>
                <a:latin typeface="Calibri" panose="020F0502020204030204"/>
                <a:cs typeface="Calibri" panose="020F0502020204030204"/>
              </a:rPr>
              <a:t>IVa</a:t>
            </a:r>
            <a:r>
              <a:rPr lang="en-US" sz="2000" b="1" dirty="0">
                <a:solidFill>
                  <a:schemeClr val="bg1"/>
                </a:solidFill>
                <a:latin typeface="Calibri" panose="020F0502020204030204"/>
                <a:cs typeface="Calibri" panose="020F0502020204030204"/>
              </a:rPr>
              <a:t>, </a:t>
            </a:r>
            <a:r>
              <a:rPr lang="en-US" sz="2000" b="1" dirty="0" err="1">
                <a:solidFill>
                  <a:schemeClr val="bg1"/>
                </a:solidFill>
                <a:latin typeface="Calibri" panose="020F0502020204030204"/>
                <a:cs typeface="Calibri" panose="020F0502020204030204"/>
              </a:rPr>
              <a:t>IVb</a:t>
            </a:r>
            <a:r>
              <a:rPr lang="en-US" sz="2000" b="1" dirty="0">
                <a:solidFill>
                  <a:schemeClr val="bg1"/>
                </a:solidFill>
                <a:latin typeface="Calibri" panose="020F0502020204030204"/>
                <a:cs typeface="Calibri" panose="020F0502020204030204"/>
              </a:rPr>
              <a:t>, </a:t>
            </a:r>
            <a:r>
              <a:rPr lang="en-US" sz="2000" b="1" dirty="0" err="1">
                <a:solidFill>
                  <a:schemeClr val="bg1"/>
                </a:solidFill>
                <a:latin typeface="Calibri" panose="020F0502020204030204"/>
                <a:cs typeface="Calibri" panose="020F0502020204030204"/>
              </a:rPr>
              <a:t>IVc</a:t>
            </a:r>
            <a:endParaRPr lang="en-US" sz="2000" b="1" dirty="0">
              <a:solidFill>
                <a:schemeClr val="bg1"/>
              </a:solidFill>
              <a:latin typeface="Calibri" panose="020F0502020204030204"/>
              <a:cs typeface="Calibri" panose="020F0502020204030204"/>
            </a:endParaRPr>
          </a:p>
        </p:txBody>
      </p:sp>
      <p:sp>
        <p:nvSpPr>
          <p:cNvPr id="18" name="Rectangle 17"/>
          <p:cNvSpPr/>
          <p:nvPr/>
        </p:nvSpPr>
        <p:spPr>
          <a:xfrm>
            <a:off x="3657600" y="4008718"/>
            <a:ext cx="2209800" cy="990600"/>
          </a:xfrm>
          <a:prstGeom prst="rect">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latin typeface="Calibri" panose="020F0502020204030204"/>
                <a:cs typeface="Calibri" panose="020F0502020204030204"/>
              </a:rPr>
              <a:t>Guru </a:t>
            </a:r>
            <a:r>
              <a:rPr lang="en-US" sz="2000" b="1" dirty="0" err="1">
                <a:latin typeface="Calibri" panose="020F0502020204030204"/>
                <a:cs typeface="Calibri" panose="020F0502020204030204"/>
              </a:rPr>
              <a:t>Muda</a:t>
            </a:r>
            <a:endParaRPr lang="en-US" sz="2000" b="1" dirty="0">
              <a:latin typeface="Calibri" panose="020F0502020204030204"/>
              <a:cs typeface="Calibri" panose="020F0502020204030204"/>
            </a:endParaRPr>
          </a:p>
          <a:p>
            <a:pPr algn="ctr"/>
            <a:r>
              <a:rPr lang="en-US" sz="2000" b="1" dirty="0" err="1">
                <a:latin typeface="Calibri" panose="020F0502020204030204"/>
                <a:cs typeface="Calibri" panose="020F0502020204030204"/>
              </a:rPr>
              <a:t>Gol</a:t>
            </a:r>
            <a:r>
              <a:rPr lang="en-US" sz="2000" b="1" dirty="0">
                <a:latin typeface="Calibri" panose="020F0502020204030204"/>
                <a:cs typeface="Calibri" panose="020F0502020204030204"/>
              </a:rPr>
              <a:t>. </a:t>
            </a:r>
            <a:r>
              <a:rPr lang="en-US" sz="2000" b="1" dirty="0" err="1">
                <a:latin typeface="Calibri" panose="020F0502020204030204"/>
                <a:cs typeface="Calibri" panose="020F0502020204030204"/>
              </a:rPr>
              <a:t>IIIc</a:t>
            </a:r>
            <a:r>
              <a:rPr lang="en-US" sz="2000" b="1" dirty="0">
                <a:latin typeface="Calibri" panose="020F0502020204030204"/>
                <a:cs typeface="Calibri" panose="020F0502020204030204"/>
              </a:rPr>
              <a:t>, </a:t>
            </a:r>
            <a:r>
              <a:rPr lang="en-US" sz="2000" b="1" dirty="0" err="1">
                <a:latin typeface="Calibri" panose="020F0502020204030204"/>
                <a:cs typeface="Calibri" panose="020F0502020204030204"/>
              </a:rPr>
              <a:t>IIId</a:t>
            </a:r>
            <a:endParaRPr lang="en-US" sz="2000" b="1" dirty="0">
              <a:latin typeface="Calibri" panose="020F0502020204030204"/>
              <a:cs typeface="Calibri" panose="020F0502020204030204"/>
            </a:endParaRPr>
          </a:p>
        </p:txBody>
      </p:sp>
      <p:sp>
        <p:nvSpPr>
          <p:cNvPr id="19" name="Rectangle 18"/>
          <p:cNvSpPr/>
          <p:nvPr/>
        </p:nvSpPr>
        <p:spPr>
          <a:xfrm>
            <a:off x="3657600" y="5410200"/>
            <a:ext cx="2209800" cy="990600"/>
          </a:xfrm>
          <a:prstGeom prst="rect">
            <a:avLst/>
          </a:prstGeom>
          <a:solidFill>
            <a:schemeClr val="accent5">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tx1"/>
                </a:solidFill>
                <a:latin typeface="Calibri" panose="020F0502020204030204"/>
                <a:cs typeface="Calibri" panose="020F0502020204030204"/>
              </a:rPr>
              <a:t>Guru </a:t>
            </a:r>
            <a:r>
              <a:rPr lang="en-US" sz="2000" b="1" dirty="0" err="1">
                <a:solidFill>
                  <a:schemeClr val="tx1"/>
                </a:solidFill>
                <a:latin typeface="Calibri" panose="020F0502020204030204"/>
                <a:cs typeface="Calibri" panose="020F0502020204030204"/>
              </a:rPr>
              <a:t>Pertama</a:t>
            </a:r>
            <a:endParaRPr lang="en-US" sz="2000" b="1" dirty="0">
              <a:solidFill>
                <a:schemeClr val="tx1"/>
              </a:solidFill>
              <a:latin typeface="Calibri" panose="020F0502020204030204"/>
              <a:cs typeface="Calibri" panose="020F0502020204030204"/>
            </a:endParaRPr>
          </a:p>
          <a:p>
            <a:pPr algn="ctr"/>
            <a:r>
              <a:rPr lang="en-US" sz="2000" b="1" dirty="0" err="1">
                <a:solidFill>
                  <a:schemeClr val="tx1"/>
                </a:solidFill>
                <a:latin typeface="Calibri" panose="020F0502020204030204"/>
                <a:cs typeface="Calibri" panose="020F0502020204030204"/>
              </a:rPr>
              <a:t>Gol</a:t>
            </a:r>
            <a:r>
              <a:rPr lang="en-US" sz="2000" b="1" dirty="0">
                <a:solidFill>
                  <a:schemeClr val="tx1"/>
                </a:solidFill>
                <a:latin typeface="Calibri" panose="020F0502020204030204"/>
                <a:cs typeface="Calibri" panose="020F0502020204030204"/>
              </a:rPr>
              <a:t>. </a:t>
            </a:r>
            <a:r>
              <a:rPr lang="en-US" sz="2000" b="1" dirty="0" err="1">
                <a:solidFill>
                  <a:schemeClr val="tx1"/>
                </a:solidFill>
                <a:latin typeface="Calibri" panose="020F0502020204030204"/>
                <a:cs typeface="Calibri" panose="020F0502020204030204"/>
              </a:rPr>
              <a:t>IIIa</a:t>
            </a:r>
            <a:r>
              <a:rPr lang="en-US" sz="2000" b="1" dirty="0">
                <a:solidFill>
                  <a:schemeClr val="tx1"/>
                </a:solidFill>
                <a:latin typeface="Calibri" panose="020F0502020204030204"/>
                <a:cs typeface="Calibri" panose="020F0502020204030204"/>
              </a:rPr>
              <a:t>, </a:t>
            </a:r>
            <a:r>
              <a:rPr lang="en-US" sz="2000" b="1" dirty="0" err="1">
                <a:solidFill>
                  <a:schemeClr val="tx1"/>
                </a:solidFill>
                <a:latin typeface="Calibri" panose="020F0502020204030204"/>
                <a:cs typeface="Calibri" panose="020F0502020204030204"/>
              </a:rPr>
              <a:t>IIIb</a:t>
            </a:r>
            <a:endParaRPr lang="en-US" sz="2000" b="1" dirty="0">
              <a:solidFill>
                <a:schemeClr val="tx1"/>
              </a:solidFill>
              <a:latin typeface="Calibri" panose="020F0502020204030204"/>
              <a:cs typeface="Calibri" panose="020F0502020204030204"/>
            </a:endParaRPr>
          </a:p>
        </p:txBody>
      </p:sp>
      <p:sp>
        <p:nvSpPr>
          <p:cNvPr id="21" name="Up Arrow 20"/>
          <p:cNvSpPr/>
          <p:nvPr/>
        </p:nvSpPr>
        <p:spPr>
          <a:xfrm>
            <a:off x="4226859" y="5019488"/>
            <a:ext cx="1066800" cy="390712"/>
          </a:xfrm>
          <a:prstGeom prst="upArrow">
            <a:avLst/>
          </a:prstGeom>
          <a:solidFill>
            <a:schemeClr val="accent5">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7E9C3"/>
              </a:solidFill>
            </a:endParaRPr>
          </a:p>
        </p:txBody>
      </p:sp>
      <p:sp>
        <p:nvSpPr>
          <p:cNvPr id="22" name="Up Arrow 21"/>
          <p:cNvSpPr/>
          <p:nvPr/>
        </p:nvSpPr>
        <p:spPr>
          <a:xfrm>
            <a:off x="4226859" y="3618006"/>
            <a:ext cx="1066800" cy="390712"/>
          </a:xfrm>
          <a:prstGeom prst="upArrow">
            <a:avLst/>
          </a:prstGeom>
          <a:solidFill>
            <a:schemeClr val="accent5">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7E9C3"/>
              </a:solidFill>
            </a:endParaRPr>
          </a:p>
        </p:txBody>
      </p:sp>
      <p:sp>
        <p:nvSpPr>
          <p:cNvPr id="23" name="Up Arrow 22"/>
          <p:cNvSpPr/>
          <p:nvPr/>
        </p:nvSpPr>
        <p:spPr>
          <a:xfrm>
            <a:off x="4226859" y="2209800"/>
            <a:ext cx="1066800" cy="390712"/>
          </a:xfrm>
          <a:prstGeom prst="upArrow">
            <a:avLst/>
          </a:prstGeom>
          <a:solidFill>
            <a:schemeClr val="accent5">
              <a:lumMod val="60000"/>
              <a:lumOff val="4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7E9C3"/>
              </a:solidFill>
            </a:endParaRPr>
          </a:p>
        </p:txBody>
      </p:sp>
      <p:sp>
        <p:nvSpPr>
          <p:cNvPr id="24" name="Rounded Rectangle 23"/>
          <p:cNvSpPr/>
          <p:nvPr/>
        </p:nvSpPr>
        <p:spPr>
          <a:xfrm>
            <a:off x="5922683" y="5976471"/>
            <a:ext cx="935318" cy="424329"/>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lstStyle/>
          <a:p>
            <a:pPr algn="ctr"/>
            <a:r>
              <a:rPr lang="en-US" sz="1600" b="1" dirty="0">
                <a:latin typeface="Calibri" panose="020F0502020204030204"/>
                <a:cs typeface="Calibri" panose="020F0502020204030204"/>
              </a:rPr>
              <a:t>AK. 100</a:t>
            </a:r>
          </a:p>
        </p:txBody>
      </p:sp>
      <p:sp>
        <p:nvSpPr>
          <p:cNvPr id="25" name="Rounded Rectangle 24"/>
          <p:cNvSpPr/>
          <p:nvPr/>
        </p:nvSpPr>
        <p:spPr>
          <a:xfrm>
            <a:off x="5933143" y="5443070"/>
            <a:ext cx="935318" cy="428811"/>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normAutofit/>
          </a:bodyPr>
          <a:lstStyle/>
          <a:p>
            <a:pPr algn="ctr"/>
            <a:r>
              <a:rPr lang="en-US" sz="1600" b="1" dirty="0">
                <a:latin typeface="Calibri" panose="020F0502020204030204"/>
                <a:cs typeface="Calibri" panose="020F0502020204030204"/>
              </a:rPr>
              <a:t>AK. 150</a:t>
            </a:r>
          </a:p>
        </p:txBody>
      </p:sp>
      <p:sp>
        <p:nvSpPr>
          <p:cNvPr id="26" name="Rounded Rectangle 25"/>
          <p:cNvSpPr/>
          <p:nvPr/>
        </p:nvSpPr>
        <p:spPr>
          <a:xfrm>
            <a:off x="5922683" y="4555565"/>
            <a:ext cx="935318" cy="424329"/>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lstStyle/>
          <a:p>
            <a:pPr algn="ctr"/>
            <a:r>
              <a:rPr lang="en-US" sz="1600" b="1" dirty="0">
                <a:latin typeface="Calibri" panose="020F0502020204030204"/>
                <a:cs typeface="Calibri" panose="020F0502020204030204"/>
              </a:rPr>
              <a:t>AK. 200</a:t>
            </a:r>
          </a:p>
        </p:txBody>
      </p:sp>
      <p:sp>
        <p:nvSpPr>
          <p:cNvPr id="27" name="Rounded Rectangle 26"/>
          <p:cNvSpPr/>
          <p:nvPr/>
        </p:nvSpPr>
        <p:spPr>
          <a:xfrm>
            <a:off x="5933143" y="4037105"/>
            <a:ext cx="935318" cy="428811"/>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normAutofit/>
          </a:bodyPr>
          <a:lstStyle/>
          <a:p>
            <a:pPr algn="ctr"/>
            <a:r>
              <a:rPr lang="en-US" sz="1600" b="1" dirty="0">
                <a:latin typeface="Calibri" panose="020F0502020204030204"/>
                <a:cs typeface="Calibri" panose="020F0502020204030204"/>
              </a:rPr>
              <a:t>AK. 300</a:t>
            </a:r>
          </a:p>
        </p:txBody>
      </p:sp>
      <p:sp>
        <p:nvSpPr>
          <p:cNvPr id="28" name="Rounded Rectangle 27"/>
          <p:cNvSpPr/>
          <p:nvPr/>
        </p:nvSpPr>
        <p:spPr>
          <a:xfrm>
            <a:off x="5936131" y="2938930"/>
            <a:ext cx="935318" cy="357796"/>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lstStyle/>
          <a:p>
            <a:pPr algn="ctr"/>
            <a:r>
              <a:rPr lang="en-US" sz="1600" b="1" dirty="0">
                <a:latin typeface="Calibri" panose="020F0502020204030204"/>
                <a:cs typeface="Calibri" panose="020F0502020204030204"/>
              </a:rPr>
              <a:t>AK. 550</a:t>
            </a:r>
          </a:p>
        </p:txBody>
      </p:sp>
      <p:sp>
        <p:nvSpPr>
          <p:cNvPr id="29" name="Rounded Rectangle 28"/>
          <p:cNvSpPr/>
          <p:nvPr/>
        </p:nvSpPr>
        <p:spPr>
          <a:xfrm>
            <a:off x="5946591" y="2525056"/>
            <a:ext cx="935318" cy="361575"/>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normAutofit/>
          </a:bodyPr>
          <a:lstStyle/>
          <a:p>
            <a:pPr algn="ctr"/>
            <a:r>
              <a:rPr lang="en-US" sz="1600" b="1" dirty="0">
                <a:latin typeface="Calibri" panose="020F0502020204030204"/>
                <a:cs typeface="Calibri" panose="020F0502020204030204"/>
              </a:rPr>
              <a:t>AK. 700</a:t>
            </a:r>
          </a:p>
        </p:txBody>
      </p:sp>
      <p:sp>
        <p:nvSpPr>
          <p:cNvPr id="31" name="Rounded Rectangle 30"/>
          <p:cNvSpPr/>
          <p:nvPr/>
        </p:nvSpPr>
        <p:spPr>
          <a:xfrm>
            <a:off x="5946591" y="3343836"/>
            <a:ext cx="935318" cy="361575"/>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normAutofit/>
          </a:bodyPr>
          <a:lstStyle/>
          <a:p>
            <a:pPr algn="ctr"/>
            <a:r>
              <a:rPr lang="en-US" sz="1600" b="1" dirty="0">
                <a:latin typeface="Calibri" panose="020F0502020204030204"/>
                <a:cs typeface="Calibri" panose="020F0502020204030204"/>
              </a:rPr>
              <a:t>AK. 400</a:t>
            </a:r>
          </a:p>
        </p:txBody>
      </p:sp>
      <p:sp>
        <p:nvSpPr>
          <p:cNvPr id="32" name="Rounded Rectangle 31"/>
          <p:cNvSpPr/>
          <p:nvPr/>
        </p:nvSpPr>
        <p:spPr>
          <a:xfrm>
            <a:off x="5940618" y="1766049"/>
            <a:ext cx="935318" cy="424329"/>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lstStyle/>
          <a:p>
            <a:pPr algn="ctr"/>
            <a:r>
              <a:rPr lang="en-US" sz="1600" b="1" dirty="0">
                <a:latin typeface="Calibri" panose="020F0502020204030204"/>
                <a:cs typeface="Calibri" panose="020F0502020204030204"/>
              </a:rPr>
              <a:t>AK. 850</a:t>
            </a:r>
          </a:p>
        </p:txBody>
      </p:sp>
      <p:sp>
        <p:nvSpPr>
          <p:cNvPr id="33" name="Rounded Rectangle 32"/>
          <p:cNvSpPr/>
          <p:nvPr/>
        </p:nvSpPr>
        <p:spPr>
          <a:xfrm>
            <a:off x="5951078" y="1247589"/>
            <a:ext cx="935318" cy="428811"/>
          </a:xfrm>
          <a:prstGeom prst="roundRect">
            <a:avLst/>
          </a:prstGeom>
          <a:solidFill>
            <a:srgbClr val="006600"/>
          </a:solidFill>
        </p:spPr>
        <p:style>
          <a:lnRef idx="1">
            <a:schemeClr val="accent1"/>
          </a:lnRef>
          <a:fillRef idx="3">
            <a:schemeClr val="accent1"/>
          </a:fillRef>
          <a:effectRef idx="2">
            <a:schemeClr val="accent1"/>
          </a:effectRef>
          <a:fontRef idx="minor">
            <a:schemeClr val="lt1"/>
          </a:fontRef>
        </p:style>
        <p:txBody>
          <a:bodyPr tIns="0" bIns="0" rtlCol="0" anchor="ctr">
            <a:normAutofit fontScale="92500"/>
          </a:bodyPr>
          <a:lstStyle/>
          <a:p>
            <a:pPr algn="ctr"/>
            <a:r>
              <a:rPr lang="en-US" sz="1600" b="1" dirty="0">
                <a:latin typeface="Calibri" panose="020F0502020204030204"/>
                <a:cs typeface="Calibri" panose="020F0502020204030204"/>
              </a:rPr>
              <a:t>AK. 1050</a:t>
            </a:r>
          </a:p>
        </p:txBody>
      </p:sp>
      <p:sp>
        <p:nvSpPr>
          <p:cNvPr id="34" name="Plus 33"/>
          <p:cNvSpPr/>
          <p:nvPr/>
        </p:nvSpPr>
        <p:spPr>
          <a:xfrm>
            <a:off x="6892275" y="5115861"/>
            <a:ext cx="276606" cy="304800"/>
          </a:xfrm>
          <a:prstGeom prst="mathPlus">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dirty="0"/>
          </a:p>
        </p:txBody>
      </p:sp>
      <p:sp>
        <p:nvSpPr>
          <p:cNvPr id="35" name="Rounded Rectangle 34"/>
          <p:cNvSpPr/>
          <p:nvPr/>
        </p:nvSpPr>
        <p:spPr>
          <a:xfrm>
            <a:off x="7224059" y="5057589"/>
            <a:ext cx="1615141" cy="428811"/>
          </a:xfrm>
          <a:prstGeom prst="roundRect">
            <a:avLst/>
          </a:prstGeom>
          <a:solidFill>
            <a:srgbClr val="990099"/>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dirty="0" err="1">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rPr>
              <a:t>Karya</a:t>
            </a:r>
            <a:r>
              <a:rPr lang="en-US" sz="1600" dirty="0">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rPr>
              <a:t> </a:t>
            </a:r>
            <a:r>
              <a:rPr lang="en-US" sz="1600" dirty="0" err="1">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rPr>
              <a:t>Ilmiah</a:t>
            </a:r>
            <a:endParaRPr lang="en-US" sz="1600" dirty="0">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endParaRPr>
          </a:p>
        </p:txBody>
      </p:sp>
      <p:sp>
        <p:nvSpPr>
          <p:cNvPr id="36" name="Rounded Rectangle 35"/>
          <p:cNvSpPr/>
          <p:nvPr/>
        </p:nvSpPr>
        <p:spPr>
          <a:xfrm>
            <a:off x="7168881" y="2129122"/>
            <a:ext cx="1670319" cy="471390"/>
          </a:xfrm>
          <a:prstGeom prst="roundRect">
            <a:avLst/>
          </a:prstGeom>
          <a:solidFill>
            <a:srgbClr val="6600FF"/>
          </a:solidFill>
        </p:spPr>
        <p:style>
          <a:lnRef idx="1">
            <a:schemeClr val="accent1"/>
          </a:lnRef>
          <a:fillRef idx="3">
            <a:schemeClr val="accent1"/>
          </a:fillRef>
          <a:effectRef idx="2">
            <a:schemeClr val="accent1"/>
          </a:effectRef>
          <a:fontRef idx="minor">
            <a:schemeClr val="lt1"/>
          </a:fontRef>
        </p:style>
        <p:txBody>
          <a:bodyPr rtlCol="0" anchor="t"/>
          <a:lstStyle/>
          <a:p>
            <a:pPr algn="ctr"/>
            <a:r>
              <a:rPr lang="en-US" sz="1600" dirty="0" err="1">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rPr>
              <a:t>Presentasi</a:t>
            </a:r>
            <a:r>
              <a:rPr lang="en-US" sz="1600" dirty="0">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rPr>
              <a:t> </a:t>
            </a:r>
            <a:r>
              <a:rPr lang="en-US" sz="1600" dirty="0" err="1">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rPr>
              <a:t>Ilmiah</a:t>
            </a:r>
            <a:endParaRPr lang="en-US" sz="1600" dirty="0">
              <a:ln w="18415" cmpd="sng">
                <a:solidFill>
                  <a:srgbClr val="FFFFFF"/>
                </a:solidFill>
                <a:prstDash val="solid"/>
              </a:ln>
              <a:solidFill>
                <a:srgbClr val="006600"/>
              </a:solidFill>
              <a:effectLst>
                <a:outerShdw blurRad="63500" dir="3600000" algn="tl" rotWithShape="0">
                  <a:srgbClr val="000000">
                    <a:alpha val="70000"/>
                  </a:srgbClr>
                </a:outerShdw>
              </a:effectLst>
              <a:latin typeface="Calibri" panose="020F0502020204030204"/>
              <a:cs typeface="Calibri" panose="020F0502020204030204"/>
            </a:endParaRPr>
          </a:p>
        </p:txBody>
      </p:sp>
      <p:sp>
        <p:nvSpPr>
          <p:cNvPr id="37" name="Plus 36"/>
          <p:cNvSpPr/>
          <p:nvPr/>
        </p:nvSpPr>
        <p:spPr>
          <a:xfrm>
            <a:off x="6858001" y="2235195"/>
            <a:ext cx="276606" cy="304800"/>
          </a:xfrm>
          <a:prstGeom prst="mathPlus">
            <a:avLst/>
          </a:prstGeom>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219200" y="1828800"/>
            <a:ext cx="6553200" cy="4359275"/>
          </a:xfrm>
          <a:prstGeom prst="rect">
            <a:avLst/>
          </a:prstGeom>
          <a:noFill/>
          <a:ln w="9525">
            <a:noFill/>
            <a:miter lim="800000"/>
          </a:ln>
        </p:spPr>
        <p:txBody>
          <a:bodyPr>
            <a:spAutoFit/>
          </a:bodyPr>
          <a:lstStyle/>
          <a:p>
            <a:pPr marL="457200" indent="-457200">
              <a:buFont typeface="Wingdings" panose="05000000000000000000" pitchFamily="2" charset="2"/>
              <a:buChar char="v"/>
              <a:tabLst>
                <a:tab pos="628650" algn="l"/>
              </a:tabLst>
            </a:pPr>
            <a:r>
              <a:rPr lang="en-US" sz="2000" b="1">
                <a:latin typeface="PalatineExpert" charset="0"/>
                <a:cs typeface="Times New Roman" panose="02020603050405020304" pitchFamily="18" charset="0"/>
                <a:sym typeface="Wingdings" panose="05000000000000000000" pitchFamily="2" charset="2"/>
              </a:rPr>
              <a:t>Tim </a:t>
            </a:r>
            <a:r>
              <a:rPr lang="en-US" sz="2000" b="1">
                <a:latin typeface="PalatineExpert" charset="0"/>
                <a:cs typeface="Times New Roman" panose="02020603050405020304" pitchFamily="18" charset="0"/>
              </a:rPr>
              <a:t>Penilai Pusat (Mendiknas)</a:t>
            </a:r>
            <a:endParaRPr lang="id-ID" sz="2000" b="1">
              <a:latin typeface="PalatineExpert" charset="0"/>
              <a:cs typeface="Times New Roman" panose="02020603050405020304" pitchFamily="18" charset="0"/>
            </a:endParaRPr>
          </a:p>
          <a:p>
            <a:pPr marL="457200" indent="-457200">
              <a:buFont typeface="Wingdings" panose="05000000000000000000" pitchFamily="2" charset="2"/>
              <a:buChar char="v"/>
              <a:tabLst>
                <a:tab pos="628650" algn="l"/>
              </a:tabLst>
            </a:pPr>
            <a:r>
              <a:rPr lang="id-ID" sz="2000" b="1">
                <a:latin typeface="PalatineExpert" charset="0"/>
                <a:cs typeface="Times New Roman" panose="02020603050405020304" pitchFamily="18" charset="0"/>
              </a:rPr>
              <a:t>Tim Penilai Dirjen Kemenag</a:t>
            </a:r>
            <a:endParaRPr lang="en-US" sz="2000" b="1">
              <a:latin typeface="PalatineExpert" charset="0"/>
              <a:cs typeface="Times New Roman" panose="02020603050405020304" pitchFamily="18" charset="0"/>
            </a:endParaRPr>
          </a:p>
          <a:p>
            <a:pPr marL="457200" indent="-457200" eaLnBrk="0" hangingPunct="0">
              <a:buFont typeface="Wingdings" panose="05000000000000000000" pitchFamily="2" charset="2"/>
              <a:buChar char="v"/>
              <a:tabLst>
                <a:tab pos="628650" algn="l"/>
              </a:tabLst>
            </a:pPr>
            <a:r>
              <a:rPr lang="en-US" sz="2000" b="1">
                <a:latin typeface="PalatineExpert" charset="0"/>
                <a:cs typeface="Times New Roman" panose="02020603050405020304" pitchFamily="18" charset="0"/>
                <a:sym typeface="Wingdings" panose="05000000000000000000" pitchFamily="2" charset="2"/>
              </a:rPr>
              <a:t>Tim Penilai Provinsi (Kanwil)</a:t>
            </a:r>
          </a:p>
          <a:p>
            <a:pPr marL="457200" indent="-457200" eaLnBrk="0" hangingPunct="0">
              <a:buFont typeface="Wingdings" panose="05000000000000000000" pitchFamily="2" charset="2"/>
              <a:buChar char="v"/>
              <a:tabLst>
                <a:tab pos="628650" algn="l"/>
              </a:tabLst>
            </a:pPr>
            <a:r>
              <a:rPr lang="en-US" sz="2000" b="1">
                <a:latin typeface="PalatineExpert" charset="0"/>
                <a:cs typeface="Times New Roman" panose="02020603050405020304" pitchFamily="18" charset="0"/>
                <a:sym typeface="Wingdings" panose="05000000000000000000" pitchFamily="2" charset="2"/>
              </a:rPr>
              <a:t>Tim Penilai Kan</a:t>
            </a:r>
            <a:r>
              <a:rPr lang="id-ID" sz="2000" b="1">
                <a:latin typeface="PalatineExpert" charset="0"/>
                <a:cs typeface="Times New Roman" panose="02020603050405020304" pitchFamily="18" charset="0"/>
                <a:sym typeface="Wingdings" panose="05000000000000000000" pitchFamily="2" charset="2"/>
              </a:rPr>
              <a:t>tor Kemenag</a:t>
            </a:r>
          </a:p>
          <a:p>
            <a:pPr marL="457200" indent="-457200" eaLnBrk="0" hangingPunct="0">
              <a:buFont typeface="Wingdings" panose="05000000000000000000" pitchFamily="2" charset="2"/>
              <a:buChar char="v"/>
              <a:tabLst>
                <a:tab pos="628650" algn="l"/>
              </a:tabLst>
            </a:pPr>
            <a:r>
              <a:rPr lang="id-ID" sz="2000" b="1">
                <a:latin typeface="PalatineExpert" charset="0"/>
                <a:cs typeface="Times New Roman" panose="02020603050405020304" pitchFamily="18" charset="0"/>
                <a:sym typeface="Wingdings" panose="05000000000000000000" pitchFamily="2" charset="2"/>
              </a:rPr>
              <a:t>Tim Penilai Propinsi</a:t>
            </a:r>
          </a:p>
          <a:p>
            <a:pPr marL="457200" indent="-457200" eaLnBrk="0" hangingPunct="0">
              <a:buFont typeface="Wingdings" panose="05000000000000000000" pitchFamily="2" charset="2"/>
              <a:buChar char="v"/>
              <a:tabLst>
                <a:tab pos="628650" algn="l"/>
              </a:tabLst>
            </a:pPr>
            <a:r>
              <a:rPr lang="id-ID" sz="2000" b="1">
                <a:latin typeface="PalatineExpert" charset="0"/>
                <a:cs typeface="Times New Roman" panose="02020603050405020304" pitchFamily="18" charset="0"/>
                <a:sym typeface="Wingdings" panose="05000000000000000000" pitchFamily="2" charset="2"/>
              </a:rPr>
              <a:t>Tim Penilai Kabupaten/Kota</a:t>
            </a:r>
          </a:p>
          <a:p>
            <a:pPr marL="457200" indent="-457200" eaLnBrk="0" hangingPunct="0">
              <a:buFont typeface="Wingdings" panose="05000000000000000000" pitchFamily="2" charset="2"/>
              <a:buChar char="v"/>
              <a:tabLst>
                <a:tab pos="628650" algn="l"/>
              </a:tabLst>
            </a:pPr>
            <a:r>
              <a:rPr lang="id-ID" sz="2000" b="1">
                <a:latin typeface="PalatineExpert" charset="0"/>
                <a:cs typeface="Times New Roman" panose="02020603050405020304" pitchFamily="18" charset="0"/>
                <a:sym typeface="Wingdings" panose="05000000000000000000" pitchFamily="2" charset="2"/>
              </a:rPr>
              <a:t>Tim Penilai Pusat di luar Kemendiknas dan Kemenag</a:t>
            </a:r>
          </a:p>
          <a:p>
            <a:pPr marL="457200" indent="-457200" eaLnBrk="0" hangingPunct="0">
              <a:buFont typeface="Wingdings" panose="05000000000000000000" pitchFamily="2" charset="2"/>
              <a:buChar char="v"/>
              <a:tabLst>
                <a:tab pos="628650" algn="l"/>
              </a:tabLst>
            </a:pPr>
            <a:endParaRPr lang="en-US" sz="2000" b="1">
              <a:latin typeface="PalatineExpert" charset="0"/>
              <a:cs typeface="Times New Roman" panose="02020603050405020304" pitchFamily="18" charset="0"/>
              <a:sym typeface="Wingdings" panose="05000000000000000000" pitchFamily="2" charset="2"/>
            </a:endParaRPr>
          </a:p>
          <a:p>
            <a:pPr marL="457200" indent="-457200" algn="ctr" eaLnBrk="0" hangingPunct="0">
              <a:buFont typeface="Wingdings" panose="05000000000000000000" pitchFamily="2" charset="2"/>
              <a:buNone/>
              <a:tabLst>
                <a:tab pos="628650" algn="l"/>
              </a:tabLst>
            </a:pPr>
            <a:r>
              <a:rPr lang="en-US" sz="2000" b="1">
                <a:latin typeface="PalatineExpert" charset="0"/>
                <a:cs typeface="Times New Roman" panose="02020603050405020304" pitchFamily="18" charset="0"/>
                <a:sym typeface="Wingdings" panose="05000000000000000000" pitchFamily="2" charset="2"/>
              </a:rPr>
              <a:t>Tim Penilai Teknis </a:t>
            </a:r>
          </a:p>
          <a:p>
            <a:pPr marL="457200" indent="-457200" algn="ctr" eaLnBrk="0" hangingPunct="0">
              <a:buFont typeface="Wingdings" panose="05000000000000000000" pitchFamily="2" charset="2"/>
              <a:buNone/>
              <a:tabLst>
                <a:tab pos="628650" algn="l"/>
              </a:tabLst>
            </a:pPr>
            <a:r>
              <a:rPr lang="en-US" sz="2000" b="1">
                <a:latin typeface="PalatineExpert" charset="0"/>
                <a:cs typeface="Times New Roman" panose="02020603050405020304" pitchFamily="18" charset="0"/>
                <a:sym typeface="Wingdings" panose="05000000000000000000" pitchFamily="2" charset="2"/>
              </a:rPr>
              <a:t>(Bersifat Khusus/memerlukan keahlian tertentu)</a:t>
            </a:r>
          </a:p>
          <a:p>
            <a:pPr marL="457200" indent="-457200" algn="ctr" eaLnBrk="0" hangingPunct="0">
              <a:buFont typeface="Wingdings" panose="05000000000000000000" pitchFamily="2" charset="2"/>
              <a:buNone/>
              <a:tabLst>
                <a:tab pos="628650" algn="l"/>
              </a:tabLst>
            </a:pPr>
            <a:endParaRPr lang="en-US" sz="2000" b="1">
              <a:latin typeface="PalatineExpert" charset="0"/>
              <a:cs typeface="Times New Roman" panose="02020603050405020304" pitchFamily="18" charset="0"/>
              <a:sym typeface="Wingdings" panose="05000000000000000000" pitchFamily="2" charset="2"/>
            </a:endParaRPr>
          </a:p>
          <a:p>
            <a:pPr marL="457200" indent="-457200" algn="ctr" eaLnBrk="0" hangingPunct="0">
              <a:buFont typeface="Wingdings" panose="05000000000000000000" pitchFamily="2" charset="2"/>
              <a:buChar char="Ø"/>
              <a:tabLst>
                <a:tab pos="628650" algn="l"/>
              </a:tabLst>
            </a:pPr>
            <a:r>
              <a:rPr lang="en-US" sz="2000" b="1">
                <a:latin typeface="PalatineExpert" charset="0"/>
                <a:cs typeface="Times New Roman" panose="02020603050405020304" pitchFamily="18" charset="0"/>
                <a:sym typeface="Wingdings" panose="05000000000000000000" pitchFamily="2" charset="2"/>
              </a:rPr>
              <a:t>Tim Penilai Pengganti</a:t>
            </a:r>
          </a:p>
          <a:p>
            <a:pPr marL="457200" indent="-457200" algn="ctr" eaLnBrk="0" hangingPunct="0">
              <a:buFont typeface="Wingdings" panose="05000000000000000000" pitchFamily="2" charset="2"/>
              <a:buNone/>
              <a:tabLst>
                <a:tab pos="628650" algn="l"/>
              </a:tabLst>
            </a:pPr>
            <a:r>
              <a:rPr lang="en-US" sz="2000" b="1">
                <a:latin typeface="PalatineExpert" charset="0"/>
                <a:cs typeface="Times New Roman" panose="02020603050405020304" pitchFamily="18" charset="0"/>
                <a:sym typeface="Wingdings" panose="05000000000000000000" pitchFamily="2" charset="2"/>
              </a:rPr>
              <a:t> (Jika terdapat anggota tim ikut dinilai) </a:t>
            </a:r>
          </a:p>
        </p:txBody>
      </p:sp>
      <p:sp>
        <p:nvSpPr>
          <p:cNvPr id="21507" name="WordArt 5"/>
          <p:cNvSpPr>
            <a:spLocks noChangeArrowheads="1" noChangeShapeType="1"/>
          </p:cNvSpPr>
          <p:nvPr/>
        </p:nvSpPr>
        <p:spPr bwMode="auto">
          <a:xfrm>
            <a:off x="2514600" y="304800"/>
            <a:ext cx="3962400" cy="1143000"/>
          </a:xfrm>
          <a:prstGeom prst="rect">
            <a:avLst/>
          </a:prstGeom>
        </p:spPr>
        <p:txBody>
          <a:bodyPr wrap="none" fromWordArt="1">
            <a:prstTxWarp prst="textPlain">
              <a:avLst>
                <a:gd name="adj" fmla="val 50000"/>
              </a:avLst>
            </a:prstTxWarp>
          </a:bodyPr>
          <a:lstStyle/>
          <a:p>
            <a:pPr algn="ctr"/>
            <a:r>
              <a:rPr lang="en-US" sz="2800" i="1" kern="1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Tim Penilai Angka Kredit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iterate type="wd">
                                    <p:tmAbs val="300"/>
                                  </p:iterate>
                                  <p:childTnLst>
                                    <p:set>
                                      <p:cBhvr>
                                        <p:cTn id="6" dur="1" fill="hold">
                                          <p:stCondLst>
                                            <p:cond delay="299"/>
                                          </p:stCondLst>
                                        </p:cTn>
                                        <p:tgtEl>
                                          <p:spTgt spid="33794"/>
                                        </p:tgtEl>
                                        <p:attrNameLst>
                                          <p:attrName>style.visibility</p:attrName>
                                        </p:attrNameLst>
                                      </p:cBhvr>
                                      <p:to>
                                        <p:strVal val="visible"/>
                                      </p:to>
                                    </p:set>
                                    <p:anim to="" calcmode="lin" valueType="num">
                                      <p:cBhvr>
                                        <p:cTn id="7" dur="1" fill="hold"/>
                                        <p:tgtEl>
                                          <p:spTgt spid="3379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txBox="1">
            <a:spLocks noGrp="1"/>
          </p:cNvSpPr>
          <p:nvPr/>
        </p:nvSpPr>
        <p:spPr bwMode="auto">
          <a:xfrm>
            <a:off x="6858000" y="6429375"/>
            <a:ext cx="2133600" cy="136525"/>
          </a:xfrm>
          <a:prstGeom prst="rect">
            <a:avLst/>
          </a:prstGeom>
          <a:noFill/>
          <a:ln w="9525">
            <a:noFill/>
            <a:miter lim="800000"/>
          </a:ln>
        </p:spPr>
        <p:txBody>
          <a:bodyPr/>
          <a:lstStyle/>
          <a:p>
            <a:pPr algn="r" eaLnBrk="1" hangingPunct="1"/>
            <a:fld id="{9A093A1C-CFF3-45C1-802B-C52FDA80E0C6}" type="slidenum">
              <a:rPr lang="en-US" sz="1400" b="1"/>
              <a:t>2</a:t>
            </a:fld>
            <a:endParaRPr lang="en-US" sz="1400" b="1"/>
          </a:p>
        </p:txBody>
      </p:sp>
      <p:sp>
        <p:nvSpPr>
          <p:cNvPr id="425986" name="Text Box 2"/>
          <p:cNvSpPr txBox="1">
            <a:spLocks noChangeArrowheads="1"/>
          </p:cNvSpPr>
          <p:nvPr/>
        </p:nvSpPr>
        <p:spPr bwMode="auto">
          <a:xfrm>
            <a:off x="169817" y="592181"/>
            <a:ext cx="8791303" cy="1809726"/>
          </a:xfrm>
          <a:prstGeom prst="rect">
            <a:avLst/>
          </a:prstGeom>
          <a:solidFill>
            <a:srgbClr val="FFC000"/>
          </a:solidFill>
          <a:ln w="9525">
            <a:noFill/>
            <a:miter lim="800000"/>
          </a:ln>
        </p:spPr>
        <p:txBody>
          <a:bodyPr wrap="square">
            <a:spAutoFit/>
          </a:bodyPr>
          <a:lstStyle/>
          <a:p>
            <a:pPr marL="457200" indent="-457200" algn="just" eaLnBrk="1" hangingPunct="1">
              <a:lnSpc>
                <a:spcPct val="110000"/>
              </a:lnSpc>
              <a:spcBef>
                <a:spcPct val="40000"/>
              </a:spcBef>
            </a:pPr>
            <a:r>
              <a:rPr lang="en-US" sz="2000" b="1" u="sng" dirty="0"/>
              <a:t>UMUM :</a:t>
            </a:r>
          </a:p>
          <a:p>
            <a:pPr marL="457200" indent="-457200" algn="just" eaLnBrk="1" hangingPunct="1">
              <a:lnSpc>
                <a:spcPct val="110000"/>
              </a:lnSpc>
              <a:spcBef>
                <a:spcPct val="40000"/>
              </a:spcBef>
              <a:buFontTx/>
              <a:buAutoNum type="arabicPeriod"/>
            </a:pPr>
            <a:r>
              <a:rPr lang="id-ID" sz="1600" b="1" dirty="0"/>
              <a:t>U</a:t>
            </a:r>
            <a:r>
              <a:rPr lang="en-US" sz="1600" b="1" dirty="0"/>
              <a:t>U NO</a:t>
            </a:r>
            <a:r>
              <a:rPr lang="id-ID" sz="1600" b="1" dirty="0"/>
              <a:t>.</a:t>
            </a:r>
            <a:r>
              <a:rPr lang="en-US" sz="1600" b="1" dirty="0"/>
              <a:t> </a:t>
            </a:r>
            <a:r>
              <a:rPr lang="id-ID" sz="1600" b="1" dirty="0"/>
              <a:t> 5 TH 2014</a:t>
            </a:r>
            <a:r>
              <a:rPr lang="en-US" sz="1600" b="1" dirty="0"/>
              <a:t> TENTANG </a:t>
            </a:r>
            <a:r>
              <a:rPr lang="id-ID" sz="1600" b="1" dirty="0"/>
              <a:t>APARATUR SIPIL NEGARA</a:t>
            </a:r>
            <a:endParaRPr lang="en-US" sz="1600" b="1" dirty="0"/>
          </a:p>
          <a:p>
            <a:pPr marL="457200" indent="-457200" algn="just" eaLnBrk="1" hangingPunct="1">
              <a:lnSpc>
                <a:spcPct val="110000"/>
              </a:lnSpc>
              <a:spcBef>
                <a:spcPct val="40000"/>
              </a:spcBef>
              <a:buFontTx/>
              <a:buAutoNum type="arabicPeriod"/>
            </a:pPr>
            <a:r>
              <a:rPr lang="en-US" sz="1600" b="1" dirty="0"/>
              <a:t>PP NO. 11 TH 2017 TENTANG MANAJEMEN PNS</a:t>
            </a:r>
          </a:p>
          <a:p>
            <a:pPr marL="457200" indent="-457200" eaLnBrk="1" hangingPunct="1">
              <a:lnSpc>
                <a:spcPct val="110000"/>
              </a:lnSpc>
              <a:spcBef>
                <a:spcPct val="40000"/>
              </a:spcBef>
              <a:buFontTx/>
              <a:buAutoNum type="arabicPeriod"/>
            </a:pPr>
            <a:r>
              <a:rPr lang="en-US" sz="1600" b="1" dirty="0"/>
              <a:t>K</a:t>
            </a:r>
            <a:r>
              <a:rPr lang="id-ID" sz="1600" b="1" dirty="0"/>
              <a:t>EPRES NO.</a:t>
            </a:r>
            <a:r>
              <a:rPr lang="en-US" sz="1600" b="1" dirty="0"/>
              <a:t> </a:t>
            </a:r>
            <a:r>
              <a:rPr lang="id-ID" sz="1600" b="1" dirty="0"/>
              <a:t>87 TH 1999</a:t>
            </a:r>
            <a:r>
              <a:rPr lang="en-US" sz="1600" b="1" dirty="0"/>
              <a:t> TENTANG RUMPUN JABATAN FUNGSIONAL PNS</a:t>
            </a:r>
            <a:r>
              <a:rPr lang="id-ID" sz="1600" b="1" dirty="0"/>
              <a:t> JO KEPRES NO. 97 TH 2012</a:t>
            </a:r>
            <a:endParaRPr lang="en-US" sz="1600" b="1" dirty="0"/>
          </a:p>
        </p:txBody>
      </p:sp>
      <p:sp>
        <p:nvSpPr>
          <p:cNvPr id="13316" name="WordArt 3"/>
          <p:cNvSpPr>
            <a:spLocks noChangeArrowheads="1" noChangeShapeType="1" noTextEdit="1"/>
          </p:cNvSpPr>
          <p:nvPr/>
        </p:nvSpPr>
        <p:spPr bwMode="auto">
          <a:xfrm>
            <a:off x="685800" y="76200"/>
            <a:ext cx="3517900" cy="481013"/>
          </a:xfrm>
          <a:prstGeom prst="rect">
            <a:avLst/>
          </a:prstGeom>
        </p:spPr>
        <p:txBody>
          <a:bodyPr wrap="none" fromWordArt="1">
            <a:prstTxWarp prst="textPlain">
              <a:avLst>
                <a:gd name="adj" fmla="val 50000"/>
              </a:avLst>
            </a:prstTxWarp>
          </a:bodyPr>
          <a:lstStyle/>
          <a:p>
            <a:pPr algn="ctr"/>
            <a:r>
              <a:rPr lang="en-US" sz="3600" b="1" kern="10" dirty="0" err="1">
                <a:ln w="12700">
                  <a:solidFill>
                    <a:srgbClr val="000000"/>
                  </a:solidFill>
                  <a:round/>
                </a:ln>
                <a:effectLst>
                  <a:outerShdw dist="20320" dir="1799969" algn="tl" rotWithShape="0">
                    <a:srgbClr val="000000">
                      <a:alpha val="39998"/>
                    </a:srgbClr>
                  </a:outerShdw>
                </a:effectLst>
                <a:latin typeface="Bookman Old Style" panose="02050604050505020204"/>
              </a:rPr>
              <a:t>Dasar</a:t>
            </a:r>
            <a:r>
              <a:rPr lang="en-US" sz="3600" b="1" kern="10" dirty="0">
                <a:ln w="12700">
                  <a:solidFill>
                    <a:srgbClr val="000000"/>
                  </a:solidFill>
                  <a:round/>
                </a:ln>
                <a:effectLst>
                  <a:outerShdw dist="20320" dir="1799969" algn="tl" rotWithShape="0">
                    <a:srgbClr val="000000">
                      <a:alpha val="39998"/>
                    </a:srgbClr>
                  </a:outerShdw>
                </a:effectLst>
                <a:latin typeface="Bookman Old Style" panose="02050604050505020204"/>
              </a:rPr>
              <a:t> </a:t>
            </a:r>
            <a:r>
              <a:rPr lang="en-US" sz="3600" b="1" kern="10" dirty="0" err="1">
                <a:ln w="12700">
                  <a:solidFill>
                    <a:srgbClr val="000000"/>
                  </a:solidFill>
                  <a:round/>
                </a:ln>
                <a:effectLst>
                  <a:outerShdw dist="20320" dir="1799969" algn="tl" rotWithShape="0">
                    <a:srgbClr val="000000">
                      <a:alpha val="39998"/>
                    </a:srgbClr>
                  </a:outerShdw>
                </a:effectLst>
                <a:latin typeface="Bookman Old Style" panose="02050604050505020204"/>
              </a:rPr>
              <a:t>Hukum</a:t>
            </a:r>
            <a:endParaRPr lang="en-US" sz="3600" b="1" kern="10" dirty="0">
              <a:ln w="12700">
                <a:solidFill>
                  <a:srgbClr val="000000"/>
                </a:solidFill>
                <a:round/>
              </a:ln>
              <a:effectLst>
                <a:outerShdw dist="20320" dir="1799969" algn="tl" rotWithShape="0">
                  <a:srgbClr val="000000">
                    <a:alpha val="39998"/>
                  </a:srgbClr>
                </a:outerShdw>
              </a:effectLst>
              <a:latin typeface="Bookman Old Style" panose="02050604050505020204"/>
            </a:endParaRPr>
          </a:p>
        </p:txBody>
      </p:sp>
      <p:graphicFrame>
        <p:nvGraphicFramePr>
          <p:cNvPr id="5" name="Table 4"/>
          <p:cNvGraphicFramePr>
            <a:graphicFrameLocks noGrp="1"/>
          </p:cNvGraphicFramePr>
          <p:nvPr/>
        </p:nvGraphicFramePr>
        <p:xfrm>
          <a:off x="140092" y="2387794"/>
          <a:ext cx="8847152" cy="4333240"/>
        </p:xfrm>
        <a:graphic>
          <a:graphicData uri="http://schemas.openxmlformats.org/drawingml/2006/table">
            <a:tbl>
              <a:tblPr firstRow="1" bandRow="1">
                <a:tableStyleId>{5C22544A-7EE6-4342-B048-85BDC9FD1C3A}</a:tableStyleId>
              </a:tblPr>
              <a:tblGrid>
                <a:gridCol w="780970">
                  <a:extLst>
                    <a:ext uri="{9D8B030D-6E8A-4147-A177-3AD203B41FA5}">
                      <a16:colId xmlns:a16="http://schemas.microsoft.com/office/drawing/2014/main" val="20000"/>
                    </a:ext>
                  </a:extLst>
                </a:gridCol>
                <a:gridCol w="4363640">
                  <a:extLst>
                    <a:ext uri="{9D8B030D-6E8A-4147-A177-3AD203B41FA5}">
                      <a16:colId xmlns:a16="http://schemas.microsoft.com/office/drawing/2014/main" val="20001"/>
                    </a:ext>
                  </a:extLst>
                </a:gridCol>
                <a:gridCol w="3702542">
                  <a:extLst>
                    <a:ext uri="{9D8B030D-6E8A-4147-A177-3AD203B41FA5}">
                      <a16:colId xmlns:a16="http://schemas.microsoft.com/office/drawing/2014/main" val="20002"/>
                    </a:ext>
                  </a:extLst>
                </a:gridCol>
              </a:tblGrid>
              <a:tr h="370840">
                <a:tc>
                  <a:txBody>
                    <a:bodyPr/>
                    <a:lstStyle/>
                    <a:p>
                      <a:pPr algn="ctr"/>
                      <a:r>
                        <a:rPr lang="en-US" b="1" dirty="0">
                          <a:solidFill>
                            <a:schemeClr val="tx1"/>
                          </a:solidFill>
                        </a:rPr>
                        <a:t>NO</a:t>
                      </a:r>
                    </a:p>
                  </a:txBody>
                  <a:tcPr/>
                </a:tc>
                <a:tc>
                  <a:txBody>
                    <a:bodyPr/>
                    <a:lstStyle/>
                    <a:p>
                      <a:pPr algn="ctr"/>
                      <a:r>
                        <a:rPr lang="en-US" b="1" dirty="0">
                          <a:solidFill>
                            <a:schemeClr val="tx1"/>
                          </a:solidFill>
                        </a:rPr>
                        <a:t>PERATURAN GURU</a:t>
                      </a:r>
                    </a:p>
                  </a:txBody>
                  <a:tcPr/>
                </a:tc>
                <a:tc>
                  <a:txBody>
                    <a:bodyPr/>
                    <a:lstStyle/>
                    <a:p>
                      <a:pPr algn="ctr"/>
                      <a:r>
                        <a:rPr lang="en-US" b="1" dirty="0">
                          <a:solidFill>
                            <a:schemeClr val="tx1"/>
                          </a:solidFill>
                        </a:rPr>
                        <a:t>NOMOR</a:t>
                      </a:r>
                    </a:p>
                  </a:txBody>
                  <a:tcPr/>
                </a:tc>
                <a:extLst>
                  <a:ext uri="{0D108BD9-81ED-4DB2-BD59-A6C34878D82A}">
                    <a16:rowId xmlns:a16="http://schemas.microsoft.com/office/drawing/2014/main" val="10000"/>
                  </a:ext>
                </a:extLst>
              </a:tr>
              <a:tr h="370840">
                <a:tc>
                  <a:txBody>
                    <a:bodyPr/>
                    <a:lstStyle/>
                    <a:p>
                      <a:pPr algn="ctr"/>
                      <a:r>
                        <a:rPr lang="en-US" sz="1600" dirty="0"/>
                        <a:t>1.</a:t>
                      </a:r>
                    </a:p>
                  </a:txBody>
                  <a:tcPr>
                    <a:solidFill>
                      <a:srgbClr val="FFFF00"/>
                    </a:solidFill>
                  </a:tcPr>
                </a:tc>
                <a:tc>
                  <a:txBody>
                    <a:bodyPr/>
                    <a:lstStyle/>
                    <a:p>
                      <a:r>
                        <a:rPr lang="en-US" sz="1600" dirty="0"/>
                        <a:t>UNDANG-UNDANG (Guru &amp; </a:t>
                      </a:r>
                      <a:r>
                        <a:rPr lang="en-US" sz="1600" dirty="0" err="1"/>
                        <a:t>Dosen</a:t>
                      </a:r>
                      <a:r>
                        <a:rPr lang="en-US" sz="1600" dirty="0"/>
                        <a:t>)</a:t>
                      </a:r>
                    </a:p>
                  </a:txBody>
                  <a:tcPr>
                    <a:solidFill>
                      <a:srgbClr val="FFFF00"/>
                    </a:solidFill>
                  </a:tcPr>
                </a:tc>
                <a:tc>
                  <a:txBody>
                    <a:bodyPr/>
                    <a:lstStyle/>
                    <a:p>
                      <a:r>
                        <a:rPr lang="en-US" sz="1600" dirty="0"/>
                        <a:t>No.</a:t>
                      </a:r>
                      <a:r>
                        <a:rPr lang="en-US" sz="1600" baseline="0" dirty="0"/>
                        <a:t> </a:t>
                      </a:r>
                      <a:r>
                        <a:rPr lang="id-ID" sz="1600" baseline="0" dirty="0"/>
                        <a:t>14</a:t>
                      </a:r>
                      <a:r>
                        <a:rPr lang="en-US" sz="1600" baseline="0" dirty="0"/>
                        <a:t> </a:t>
                      </a:r>
                      <a:r>
                        <a:rPr lang="en-US" sz="1600" baseline="0" dirty="0" err="1"/>
                        <a:t>Th</a:t>
                      </a:r>
                      <a:r>
                        <a:rPr lang="en-US" sz="1600" baseline="0" dirty="0"/>
                        <a:t> 200</a:t>
                      </a:r>
                      <a:r>
                        <a:rPr lang="id-ID" sz="1600" baseline="0" dirty="0"/>
                        <a:t>5</a:t>
                      </a:r>
                      <a:endParaRPr lang="en-US" sz="1600" dirty="0"/>
                    </a:p>
                  </a:txBody>
                  <a:tcPr>
                    <a:solidFill>
                      <a:srgbClr val="FFFF00"/>
                    </a:solidFill>
                  </a:tcPr>
                </a:tc>
                <a:extLst>
                  <a:ext uri="{0D108BD9-81ED-4DB2-BD59-A6C34878D82A}">
                    <a16:rowId xmlns:a16="http://schemas.microsoft.com/office/drawing/2014/main" val="10001"/>
                  </a:ext>
                </a:extLst>
              </a:tr>
              <a:tr h="370840">
                <a:tc>
                  <a:txBody>
                    <a:bodyPr/>
                    <a:lstStyle/>
                    <a:p>
                      <a:pPr algn="ctr"/>
                      <a:r>
                        <a:rPr lang="id-ID" sz="1600" dirty="0"/>
                        <a:t>2.</a:t>
                      </a:r>
                      <a:endParaRPr lang="en-US" sz="1600" dirty="0"/>
                    </a:p>
                  </a:txBody>
                  <a:tcPr>
                    <a:solidFill>
                      <a:srgbClr val="C0F0FA"/>
                    </a:solidFill>
                  </a:tcPr>
                </a:tc>
                <a:tc>
                  <a:txBody>
                    <a:bodyPr/>
                    <a:lstStyle/>
                    <a:p>
                      <a:r>
                        <a:rPr lang="id-ID" sz="1600" dirty="0"/>
                        <a:t>PERATURAN PEMERINTAH</a:t>
                      </a:r>
                      <a:r>
                        <a:rPr lang="en-US" sz="1600" dirty="0"/>
                        <a:t> (Guru)</a:t>
                      </a:r>
                    </a:p>
                  </a:txBody>
                  <a:tcPr>
                    <a:solidFill>
                      <a:srgbClr val="C0F0FA"/>
                    </a:solidFill>
                  </a:tcPr>
                </a:tc>
                <a:tc>
                  <a:txBody>
                    <a:bodyPr/>
                    <a:lstStyle/>
                    <a:p>
                      <a:r>
                        <a:rPr lang="id-ID" sz="1600" dirty="0"/>
                        <a:t>No. 74 Th 2008</a:t>
                      </a:r>
                      <a:r>
                        <a:rPr lang="en-US" sz="1600" dirty="0"/>
                        <a:t> </a:t>
                      </a:r>
                      <a:r>
                        <a:rPr lang="en-US" sz="1600" dirty="0" err="1"/>
                        <a:t>jo</a:t>
                      </a:r>
                      <a:r>
                        <a:rPr lang="en-US" sz="1600" dirty="0"/>
                        <a:t> No.</a:t>
                      </a:r>
                      <a:r>
                        <a:rPr lang="en-US" sz="1600" baseline="0" dirty="0"/>
                        <a:t> 19 </a:t>
                      </a:r>
                      <a:r>
                        <a:rPr lang="en-US" sz="1600" baseline="0" dirty="0" err="1"/>
                        <a:t>Th</a:t>
                      </a:r>
                      <a:r>
                        <a:rPr lang="en-US" sz="1600" baseline="0" dirty="0"/>
                        <a:t> 2017</a:t>
                      </a:r>
                      <a:endParaRPr lang="en-US" sz="1600" dirty="0"/>
                    </a:p>
                  </a:txBody>
                  <a:tcPr>
                    <a:solidFill>
                      <a:srgbClr val="C0F0FA"/>
                    </a:solidFill>
                  </a:tcPr>
                </a:tc>
                <a:extLst>
                  <a:ext uri="{0D108BD9-81ED-4DB2-BD59-A6C34878D82A}">
                    <a16:rowId xmlns:a16="http://schemas.microsoft.com/office/drawing/2014/main" val="10002"/>
                  </a:ext>
                </a:extLst>
              </a:tr>
              <a:tr h="370840">
                <a:tc>
                  <a:txBody>
                    <a:bodyPr/>
                    <a:lstStyle/>
                    <a:p>
                      <a:pPr algn="ctr"/>
                      <a:r>
                        <a:rPr lang="id-ID" sz="1600" dirty="0"/>
                        <a:t>3.</a:t>
                      </a:r>
                      <a:endParaRPr lang="en-US" sz="1600" dirty="0"/>
                    </a:p>
                  </a:txBody>
                  <a:tcPr>
                    <a:solidFill>
                      <a:srgbClr val="FFFF00"/>
                    </a:solidFill>
                  </a:tcPr>
                </a:tc>
                <a:tc>
                  <a:txBody>
                    <a:bodyPr/>
                    <a:lstStyle/>
                    <a:p>
                      <a:r>
                        <a:rPr lang="en-US" sz="1600" dirty="0"/>
                        <a:t>PERPRES TUNJAB</a:t>
                      </a:r>
                    </a:p>
                  </a:txBody>
                  <a:tcPr>
                    <a:solidFill>
                      <a:srgbClr val="FFFF00"/>
                    </a:solidFill>
                  </a:tcPr>
                </a:tc>
                <a:tc>
                  <a:txBody>
                    <a:bodyPr/>
                    <a:lstStyle/>
                    <a:p>
                      <a:r>
                        <a:rPr lang="id-ID" sz="1600" dirty="0"/>
                        <a:t>No. 108 Th 2007</a:t>
                      </a:r>
                      <a:endParaRPr lang="en-US" sz="1600" dirty="0"/>
                    </a:p>
                  </a:txBody>
                  <a:tcPr>
                    <a:solidFill>
                      <a:srgbClr val="FFFF00"/>
                    </a:solidFill>
                  </a:tcPr>
                </a:tc>
                <a:extLst>
                  <a:ext uri="{0D108BD9-81ED-4DB2-BD59-A6C34878D82A}">
                    <a16:rowId xmlns:a16="http://schemas.microsoft.com/office/drawing/2014/main" val="10003"/>
                  </a:ext>
                </a:extLst>
              </a:tr>
              <a:tr h="370840">
                <a:tc>
                  <a:txBody>
                    <a:bodyPr/>
                    <a:lstStyle/>
                    <a:p>
                      <a:pPr algn="ctr"/>
                      <a:r>
                        <a:rPr lang="id-ID" sz="1600" dirty="0"/>
                        <a:t>4.</a:t>
                      </a:r>
                      <a:endParaRPr lang="en-US" sz="1600" dirty="0"/>
                    </a:p>
                  </a:txBody>
                  <a:tcPr>
                    <a:solidFill>
                      <a:srgbClr val="C0F0FA"/>
                    </a:solidFill>
                  </a:tcPr>
                </a:tc>
                <a:tc>
                  <a:txBody>
                    <a:bodyPr/>
                    <a:lstStyle/>
                    <a:p>
                      <a:r>
                        <a:rPr lang="id-ID" sz="1600" dirty="0"/>
                        <a:t>PERKA</a:t>
                      </a:r>
                      <a:r>
                        <a:rPr lang="id-ID" sz="1600" baseline="0" dirty="0"/>
                        <a:t> BKN TUNJAB</a:t>
                      </a:r>
                      <a:endParaRPr lang="en-US" sz="1600" dirty="0"/>
                    </a:p>
                  </a:txBody>
                  <a:tcPr>
                    <a:solidFill>
                      <a:srgbClr val="C0F0FA"/>
                    </a:solidFill>
                  </a:tcPr>
                </a:tc>
                <a:tc>
                  <a:txBody>
                    <a:bodyPr/>
                    <a:lstStyle/>
                    <a:p>
                      <a:r>
                        <a:rPr lang="id-ID" sz="1600" dirty="0"/>
                        <a:t>No.</a:t>
                      </a:r>
                      <a:r>
                        <a:rPr lang="id-ID" sz="1600" baseline="0" dirty="0"/>
                        <a:t> 39 Th 2007</a:t>
                      </a:r>
                      <a:endParaRPr lang="en-US" sz="1600" dirty="0"/>
                    </a:p>
                  </a:txBody>
                  <a:tcPr>
                    <a:solidFill>
                      <a:srgbClr val="C0F0FA"/>
                    </a:solidFill>
                  </a:tcPr>
                </a:tc>
                <a:extLst>
                  <a:ext uri="{0D108BD9-81ED-4DB2-BD59-A6C34878D82A}">
                    <a16:rowId xmlns:a16="http://schemas.microsoft.com/office/drawing/2014/main" val="10004"/>
                  </a:ext>
                </a:extLst>
              </a:tr>
              <a:tr h="370840">
                <a:tc>
                  <a:txBody>
                    <a:bodyPr/>
                    <a:lstStyle/>
                    <a:p>
                      <a:pPr algn="ctr"/>
                      <a:r>
                        <a:rPr lang="id-ID" sz="1600" dirty="0"/>
                        <a:t>5</a:t>
                      </a:r>
                      <a:r>
                        <a:rPr lang="en-US" sz="1600" dirty="0"/>
                        <a:t>.</a:t>
                      </a:r>
                    </a:p>
                  </a:txBody>
                  <a:tcPr>
                    <a:solidFill>
                      <a:srgbClr val="FFFF00"/>
                    </a:solidFill>
                  </a:tcPr>
                </a:tc>
                <a:tc>
                  <a:txBody>
                    <a:bodyPr/>
                    <a:lstStyle/>
                    <a:p>
                      <a:r>
                        <a:rPr lang="en-US" sz="1600" dirty="0"/>
                        <a:t>PERMENPAN &amp; RB</a:t>
                      </a:r>
                    </a:p>
                  </a:txBody>
                  <a:tcPr>
                    <a:solidFill>
                      <a:srgbClr val="FFFF00"/>
                    </a:solidFill>
                  </a:tcPr>
                </a:tc>
                <a:tc>
                  <a:txBody>
                    <a:bodyPr/>
                    <a:lstStyle/>
                    <a:p>
                      <a:r>
                        <a:rPr lang="en-US" sz="1600" dirty="0"/>
                        <a:t>No. 16 </a:t>
                      </a:r>
                      <a:r>
                        <a:rPr lang="en-US" sz="1600" dirty="0" err="1"/>
                        <a:t>Th</a:t>
                      </a:r>
                      <a:r>
                        <a:rPr lang="en-US" sz="1600" dirty="0"/>
                        <a:t> 2009</a:t>
                      </a:r>
                    </a:p>
                  </a:txBody>
                  <a:tcPr>
                    <a:solidFill>
                      <a:srgbClr val="FFFF00"/>
                    </a:solidFill>
                  </a:tcPr>
                </a:tc>
                <a:extLst>
                  <a:ext uri="{0D108BD9-81ED-4DB2-BD59-A6C34878D82A}">
                    <a16:rowId xmlns:a16="http://schemas.microsoft.com/office/drawing/2014/main" val="10005"/>
                  </a:ext>
                </a:extLst>
              </a:tr>
              <a:tr h="370840">
                <a:tc>
                  <a:txBody>
                    <a:bodyPr/>
                    <a:lstStyle/>
                    <a:p>
                      <a:pPr algn="ctr"/>
                      <a:r>
                        <a:rPr lang="id-ID" sz="1600" dirty="0"/>
                        <a:t>6</a:t>
                      </a:r>
                      <a:r>
                        <a:rPr lang="en-US" sz="1600" dirty="0"/>
                        <a:t>.</a:t>
                      </a:r>
                    </a:p>
                  </a:txBody>
                  <a:tcPr>
                    <a:solidFill>
                      <a:srgbClr val="C0F0FA"/>
                    </a:solidFill>
                  </a:tcPr>
                </a:tc>
                <a:tc>
                  <a:txBody>
                    <a:bodyPr/>
                    <a:lstStyle/>
                    <a:p>
                      <a:r>
                        <a:rPr lang="en-US" sz="1600" dirty="0"/>
                        <a:t>JUKLAK (</a:t>
                      </a:r>
                      <a:r>
                        <a:rPr lang="en-US" sz="1600"/>
                        <a:t>Perbersama</a:t>
                      </a:r>
                      <a:r>
                        <a:rPr lang="en-US" sz="1600" baseline="0"/>
                        <a:t> </a:t>
                      </a:r>
                      <a:r>
                        <a:rPr lang="en-US" sz="1600" baseline="0" dirty="0" err="1"/>
                        <a:t>Mendiknas</a:t>
                      </a:r>
                      <a:r>
                        <a:rPr lang="en-US" sz="1600" baseline="0" dirty="0"/>
                        <a:t> &amp; Ka. BKN)</a:t>
                      </a:r>
                      <a:endParaRPr lang="en-US" sz="1600" dirty="0"/>
                    </a:p>
                  </a:txBody>
                  <a:tcPr>
                    <a:solidFill>
                      <a:srgbClr val="C0F0FA"/>
                    </a:solidFill>
                  </a:tcPr>
                </a:tc>
                <a:tc>
                  <a:txBody>
                    <a:bodyPr/>
                    <a:lstStyle/>
                    <a:p>
                      <a:r>
                        <a:rPr lang="en-US" sz="1600" dirty="0">
                          <a:solidFill>
                            <a:srgbClr val="000000"/>
                          </a:solidFill>
                          <a:effectLst>
                            <a:outerShdw blurRad="38100" dist="38100" dir="2700000" algn="tl">
                              <a:srgbClr val="FFFFFF"/>
                            </a:outerShdw>
                          </a:effectLst>
                        </a:rPr>
                        <a:t>No. 03/V/PB/2010, &amp; No. 14 </a:t>
                      </a:r>
                      <a:r>
                        <a:rPr lang="en-US" sz="1600" dirty="0" err="1">
                          <a:solidFill>
                            <a:srgbClr val="000000"/>
                          </a:solidFill>
                          <a:effectLst>
                            <a:outerShdw blurRad="38100" dist="38100" dir="2700000" algn="tl">
                              <a:srgbClr val="FFFFFF"/>
                            </a:outerShdw>
                          </a:effectLst>
                        </a:rPr>
                        <a:t>Th</a:t>
                      </a:r>
                      <a:r>
                        <a:rPr lang="en-US" sz="1600" baseline="0" dirty="0">
                          <a:solidFill>
                            <a:srgbClr val="000000"/>
                          </a:solidFill>
                          <a:effectLst>
                            <a:outerShdw blurRad="38100" dist="38100" dir="2700000" algn="tl">
                              <a:srgbClr val="FFFFFF"/>
                            </a:outerShdw>
                          </a:effectLst>
                        </a:rPr>
                        <a:t> </a:t>
                      </a:r>
                      <a:r>
                        <a:rPr lang="en-US" sz="1600" dirty="0">
                          <a:solidFill>
                            <a:srgbClr val="000000"/>
                          </a:solidFill>
                          <a:effectLst>
                            <a:outerShdw blurRad="38100" dist="38100" dir="2700000" algn="tl">
                              <a:srgbClr val="FFFFFF"/>
                            </a:outerShdw>
                          </a:effectLst>
                        </a:rPr>
                        <a:t> 2010</a:t>
                      </a:r>
                      <a:endParaRPr lang="en-US" sz="1600" dirty="0"/>
                    </a:p>
                  </a:txBody>
                  <a:tcPr>
                    <a:solidFill>
                      <a:srgbClr val="C0F0FA"/>
                    </a:solidFill>
                  </a:tcPr>
                </a:tc>
                <a:extLst>
                  <a:ext uri="{0D108BD9-81ED-4DB2-BD59-A6C34878D82A}">
                    <a16:rowId xmlns:a16="http://schemas.microsoft.com/office/drawing/2014/main" val="10006"/>
                  </a:ext>
                </a:extLst>
              </a:tr>
              <a:tr h="370840">
                <a:tc>
                  <a:txBody>
                    <a:bodyPr/>
                    <a:lstStyle/>
                    <a:p>
                      <a:pPr algn="ctr"/>
                      <a:r>
                        <a:rPr lang="id-ID" sz="1600" dirty="0"/>
                        <a:t>7</a:t>
                      </a:r>
                      <a:r>
                        <a:rPr lang="en-US" sz="1600" dirty="0"/>
                        <a:t>.</a:t>
                      </a:r>
                    </a:p>
                  </a:txBody>
                  <a:tcPr>
                    <a:solidFill>
                      <a:srgbClr val="FFFF00"/>
                    </a:solidFill>
                  </a:tcPr>
                </a:tc>
                <a:tc>
                  <a:txBody>
                    <a:bodyPr/>
                    <a:lstStyle/>
                    <a:p>
                      <a:r>
                        <a:rPr lang="en-US" sz="1600" dirty="0"/>
                        <a:t>JUKNIS (</a:t>
                      </a:r>
                      <a:r>
                        <a:rPr lang="en-US" sz="1600" dirty="0" err="1"/>
                        <a:t>Permendiknas</a:t>
                      </a:r>
                      <a:r>
                        <a:rPr lang="en-US" sz="1600" dirty="0"/>
                        <a:t>)</a:t>
                      </a:r>
                    </a:p>
                  </a:txBody>
                  <a:tcPr>
                    <a:solidFill>
                      <a:srgbClr val="FFFF00"/>
                    </a:solidFill>
                  </a:tcPr>
                </a:tc>
                <a:tc>
                  <a:txBody>
                    <a:bodyPr/>
                    <a:lstStyle/>
                    <a:p>
                      <a:r>
                        <a:rPr lang="en-US" sz="1600" dirty="0"/>
                        <a:t>No. </a:t>
                      </a:r>
                      <a:r>
                        <a:rPr lang="id-ID" sz="1600" dirty="0"/>
                        <a:t> 35 Th 2010</a:t>
                      </a:r>
                      <a:endParaRPr lang="en-US" sz="1600" dirty="0"/>
                    </a:p>
                  </a:txBody>
                  <a:tcPr>
                    <a:solidFill>
                      <a:srgbClr val="FFFF00"/>
                    </a:solidFill>
                  </a:tcPr>
                </a:tc>
                <a:extLst>
                  <a:ext uri="{0D108BD9-81ED-4DB2-BD59-A6C34878D82A}">
                    <a16:rowId xmlns:a16="http://schemas.microsoft.com/office/drawing/2014/main" val="10007"/>
                  </a:ext>
                </a:extLst>
              </a:tr>
              <a:tr h="370840">
                <a:tc>
                  <a:txBody>
                    <a:bodyPr/>
                    <a:lstStyle/>
                    <a:p>
                      <a:pPr algn="ctr"/>
                      <a:r>
                        <a:rPr lang="en-US" sz="1600" dirty="0"/>
                        <a:t>8.</a:t>
                      </a:r>
                    </a:p>
                  </a:txBody>
                  <a:tcPr>
                    <a:solidFill>
                      <a:srgbClr val="C0F0FA"/>
                    </a:solidFill>
                  </a:tcPr>
                </a:tc>
                <a:tc>
                  <a:txBody>
                    <a:bodyPr/>
                    <a:lstStyle/>
                    <a:p>
                      <a:r>
                        <a:rPr lang="en-US" sz="1600" dirty="0"/>
                        <a:t>PERMENDIKNAS (</a:t>
                      </a:r>
                      <a:r>
                        <a:rPr lang="en-US" sz="1600" dirty="0" err="1"/>
                        <a:t>Standar</a:t>
                      </a:r>
                      <a:r>
                        <a:rPr lang="en-US" sz="1600" dirty="0"/>
                        <a:t> </a:t>
                      </a:r>
                      <a:r>
                        <a:rPr lang="en-US" sz="1600" dirty="0" err="1"/>
                        <a:t>Kualifikasi</a:t>
                      </a:r>
                      <a:r>
                        <a:rPr lang="en-US" sz="1600" dirty="0"/>
                        <a:t> </a:t>
                      </a:r>
                      <a:r>
                        <a:rPr lang="en-US" sz="1600" dirty="0" err="1"/>
                        <a:t>Akademik</a:t>
                      </a:r>
                      <a:r>
                        <a:rPr lang="en-US" sz="1600" dirty="0"/>
                        <a:t> &amp; </a:t>
                      </a:r>
                      <a:r>
                        <a:rPr lang="en-US" sz="1600" dirty="0" err="1"/>
                        <a:t>Kompetensi</a:t>
                      </a:r>
                      <a:r>
                        <a:rPr lang="en-US" sz="1600" dirty="0"/>
                        <a:t> Guru)</a:t>
                      </a:r>
                    </a:p>
                  </a:txBody>
                  <a:tcPr>
                    <a:solidFill>
                      <a:srgbClr val="C0F0FA"/>
                    </a:solidFill>
                  </a:tcPr>
                </a:tc>
                <a:tc>
                  <a:txBody>
                    <a:bodyPr/>
                    <a:lstStyle/>
                    <a:p>
                      <a:r>
                        <a:rPr lang="en-US" sz="1600" dirty="0"/>
                        <a:t>No. 16 </a:t>
                      </a:r>
                      <a:r>
                        <a:rPr lang="en-US" sz="1600" baseline="0" dirty="0"/>
                        <a:t> </a:t>
                      </a:r>
                      <a:r>
                        <a:rPr lang="en-US" sz="1600" baseline="0" dirty="0" err="1"/>
                        <a:t>Th</a:t>
                      </a:r>
                      <a:r>
                        <a:rPr lang="en-US" sz="1600" baseline="0" dirty="0"/>
                        <a:t> 2007</a:t>
                      </a:r>
                      <a:endParaRPr lang="en-US" sz="1600" dirty="0"/>
                    </a:p>
                  </a:txBody>
                  <a:tcPr>
                    <a:solidFill>
                      <a:srgbClr val="C0F0FA"/>
                    </a:solidFill>
                  </a:tcPr>
                </a:tc>
                <a:extLst>
                  <a:ext uri="{0D108BD9-81ED-4DB2-BD59-A6C34878D82A}">
                    <a16:rowId xmlns:a16="http://schemas.microsoft.com/office/drawing/2014/main" val="10008"/>
                  </a:ext>
                </a:extLst>
              </a:tr>
              <a:tr h="370840">
                <a:tc>
                  <a:txBody>
                    <a:bodyPr/>
                    <a:lstStyle/>
                    <a:p>
                      <a:pPr algn="ctr"/>
                      <a:r>
                        <a:rPr lang="en-US" sz="1600" dirty="0"/>
                        <a:t>9.</a:t>
                      </a:r>
                    </a:p>
                  </a:txBody>
                  <a:tcPr>
                    <a:solidFill>
                      <a:srgbClr val="FFFF00"/>
                    </a:solidFill>
                  </a:tcPr>
                </a:tc>
                <a:tc>
                  <a:txBody>
                    <a:bodyPr/>
                    <a:lstStyle/>
                    <a:p>
                      <a:r>
                        <a:rPr lang="en-US" sz="1600" dirty="0"/>
                        <a:t>PERMENDIKBUD (</a:t>
                      </a:r>
                      <a:r>
                        <a:rPr lang="en-US" sz="1600" kern="1200" baseline="0" dirty="0" err="1">
                          <a:solidFill>
                            <a:schemeClr val="dk1"/>
                          </a:solidFill>
                          <a:latin typeface="+mn-lt"/>
                          <a:ea typeface="+mn-ea"/>
                          <a:cs typeface="+mn-cs"/>
                        </a:rPr>
                        <a:t>Penataan</a:t>
                      </a:r>
                      <a:r>
                        <a:rPr lang="en-US" sz="1600" kern="1200" baseline="0" dirty="0">
                          <a:solidFill>
                            <a:schemeClr val="dk1"/>
                          </a:solidFill>
                          <a:latin typeface="+mn-lt"/>
                          <a:ea typeface="+mn-ea"/>
                          <a:cs typeface="+mn-cs"/>
                        </a:rPr>
                        <a:t> </a:t>
                      </a:r>
                      <a:r>
                        <a:rPr lang="en-US" sz="1600" kern="1200" baseline="0" dirty="0" err="1">
                          <a:solidFill>
                            <a:schemeClr val="dk1"/>
                          </a:solidFill>
                          <a:latin typeface="+mn-lt"/>
                          <a:ea typeface="+mn-ea"/>
                          <a:cs typeface="+mn-cs"/>
                        </a:rPr>
                        <a:t>Linieritas</a:t>
                      </a:r>
                      <a:r>
                        <a:rPr lang="en-US" sz="1600" kern="1200" baseline="0" dirty="0">
                          <a:solidFill>
                            <a:schemeClr val="dk1"/>
                          </a:solidFill>
                          <a:latin typeface="+mn-lt"/>
                          <a:ea typeface="+mn-ea"/>
                          <a:cs typeface="+mn-cs"/>
                        </a:rPr>
                        <a:t> Guru </a:t>
                      </a:r>
                      <a:r>
                        <a:rPr lang="en-US" sz="1600" kern="1200" baseline="0" dirty="0" err="1">
                          <a:solidFill>
                            <a:schemeClr val="dk1"/>
                          </a:solidFill>
                          <a:latin typeface="+mn-lt"/>
                          <a:ea typeface="+mn-ea"/>
                          <a:cs typeface="+mn-cs"/>
                        </a:rPr>
                        <a:t>Bersertifikat</a:t>
                      </a:r>
                      <a:r>
                        <a:rPr lang="en-US" sz="1600" kern="1200" baseline="0" dirty="0">
                          <a:solidFill>
                            <a:schemeClr val="dk1"/>
                          </a:solidFill>
                          <a:latin typeface="+mn-lt"/>
                          <a:ea typeface="+mn-ea"/>
                          <a:cs typeface="+mn-cs"/>
                        </a:rPr>
                        <a:t> </a:t>
                      </a:r>
                      <a:r>
                        <a:rPr lang="en-US" sz="1600" kern="1200" baseline="0" dirty="0" err="1">
                          <a:solidFill>
                            <a:schemeClr val="dk1"/>
                          </a:solidFill>
                          <a:latin typeface="+mn-lt"/>
                          <a:ea typeface="+mn-ea"/>
                          <a:cs typeface="+mn-cs"/>
                        </a:rPr>
                        <a:t>Pendidik</a:t>
                      </a:r>
                      <a:r>
                        <a:rPr lang="en-US" sz="1600" kern="1200" baseline="0" dirty="0">
                          <a:solidFill>
                            <a:schemeClr val="dk1"/>
                          </a:solidFill>
                          <a:latin typeface="+mn-lt"/>
                          <a:ea typeface="+mn-ea"/>
                          <a:cs typeface="+mn-cs"/>
                        </a:rPr>
                        <a:t>)</a:t>
                      </a:r>
                      <a:endParaRPr lang="en-US" sz="1600" dirty="0"/>
                    </a:p>
                  </a:txBody>
                  <a:tcPr>
                    <a:solidFill>
                      <a:srgbClr val="FFFF00"/>
                    </a:solidFill>
                  </a:tcPr>
                </a:tc>
                <a:tc>
                  <a:txBody>
                    <a:bodyPr/>
                    <a:lstStyle/>
                    <a:p>
                      <a:r>
                        <a:rPr lang="en-US" sz="1600" dirty="0"/>
                        <a:t>No. 46 </a:t>
                      </a:r>
                      <a:r>
                        <a:rPr lang="en-US" sz="1600" dirty="0" err="1"/>
                        <a:t>Th</a:t>
                      </a:r>
                      <a:r>
                        <a:rPr lang="en-US" sz="1600" dirty="0"/>
                        <a:t> 2016</a:t>
                      </a:r>
                    </a:p>
                  </a:txBody>
                  <a:tcPr>
                    <a:solidFill>
                      <a:srgbClr val="FFFF00"/>
                    </a:solidFill>
                  </a:tcPr>
                </a:tc>
                <a:extLst>
                  <a:ext uri="{0D108BD9-81ED-4DB2-BD59-A6C34878D82A}">
                    <a16:rowId xmlns:a16="http://schemas.microsoft.com/office/drawing/2014/main" val="10009"/>
                  </a:ext>
                </a:extLst>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iterate type="lt">
                                    <p:tmPct val="10000"/>
                                  </p:iterate>
                                  <p:childTnLst>
                                    <p:set>
                                      <p:cBhvr>
                                        <p:cTn id="6" dur="1" fill="hold">
                                          <p:stCondLst>
                                            <p:cond delay="0"/>
                                          </p:stCondLst>
                                        </p:cTn>
                                        <p:tgtEl>
                                          <p:spTgt spid="425986"/>
                                        </p:tgtEl>
                                        <p:attrNameLst>
                                          <p:attrName>style.visibility</p:attrName>
                                        </p:attrNameLst>
                                      </p:cBhvr>
                                      <p:to>
                                        <p:strVal val="visible"/>
                                      </p:to>
                                    </p:set>
                                    <p:anim calcmode="lin" valueType="num">
                                      <p:cBhvr additive="base">
                                        <p:cTn id="7" dur="500" fill="hold"/>
                                        <p:tgtEl>
                                          <p:spTgt spid="425986"/>
                                        </p:tgtEl>
                                        <p:attrNameLst>
                                          <p:attrName>ppt_x</p:attrName>
                                        </p:attrNameLst>
                                      </p:cBhvr>
                                      <p:tavLst>
                                        <p:tav tm="0">
                                          <p:val>
                                            <p:strVal val="#ppt_x"/>
                                          </p:val>
                                        </p:tav>
                                        <p:tav tm="100000">
                                          <p:val>
                                            <p:strVal val="#ppt_x"/>
                                          </p:val>
                                        </p:tav>
                                      </p:tavLst>
                                    </p:anim>
                                    <p:anim calcmode="lin" valueType="num">
                                      <p:cBhvr additive="base">
                                        <p:cTn id="8" dur="500" fill="hold"/>
                                        <p:tgtEl>
                                          <p:spTgt spid="42598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598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1219200" y="2209800"/>
            <a:ext cx="6553200" cy="3378200"/>
          </a:xfrm>
          <a:prstGeom prst="rect">
            <a:avLst/>
          </a:prstGeom>
          <a:noFill/>
          <a:ln w="9525">
            <a:noFill/>
            <a:miter lim="800000"/>
          </a:ln>
        </p:spPr>
        <p:txBody>
          <a:bodyPr>
            <a:spAutoFit/>
          </a:bodyPr>
          <a:lstStyle/>
          <a:p>
            <a:pPr marL="457200" indent="-457200">
              <a:buFont typeface="Wingdings" panose="05000000000000000000" pitchFamily="2" charset="2"/>
              <a:buChar char="v"/>
              <a:tabLst>
                <a:tab pos="628650" algn="l"/>
              </a:tabLst>
            </a:pPr>
            <a:r>
              <a:rPr lang="en-US" sz="2400" b="1">
                <a:latin typeface="PalatineExpert" charset="0"/>
                <a:cs typeface="Times New Roman" panose="02020603050405020304" pitchFamily="18" charset="0"/>
                <a:sym typeface="Wingdings" panose="05000000000000000000" pitchFamily="2" charset="2"/>
              </a:rPr>
              <a:t>Seorang Ketua merangkap anggota</a:t>
            </a:r>
          </a:p>
          <a:p>
            <a:pPr marL="457200" indent="-457200">
              <a:buFont typeface="Wingdings" panose="05000000000000000000" pitchFamily="2" charset="2"/>
              <a:buNone/>
              <a:tabLst>
                <a:tab pos="628650" algn="l"/>
              </a:tabLst>
            </a:pPr>
            <a:endParaRPr lang="en-US" sz="2400" b="1">
              <a:latin typeface="PalatineExpert" charset="0"/>
              <a:cs typeface="Times New Roman" panose="02020603050405020304" pitchFamily="18" charset="0"/>
            </a:endParaRPr>
          </a:p>
          <a:p>
            <a:pPr marL="457200" indent="-457200" eaLnBrk="0" hangingPunct="0">
              <a:buFont typeface="Wingdings" panose="05000000000000000000" pitchFamily="2" charset="2"/>
              <a:buChar char="v"/>
              <a:tabLst>
                <a:tab pos="628650" algn="l"/>
              </a:tabLst>
            </a:pPr>
            <a:r>
              <a:rPr lang="en-US" sz="2400" b="1">
                <a:latin typeface="PalatineExpert" charset="0"/>
                <a:cs typeface="Times New Roman" panose="02020603050405020304" pitchFamily="18" charset="0"/>
                <a:sym typeface="Wingdings" panose="05000000000000000000" pitchFamily="2" charset="2"/>
              </a:rPr>
              <a:t>Seorang Wakil Ketua merangkap anggota</a:t>
            </a:r>
          </a:p>
          <a:p>
            <a:pPr marL="457200" indent="-457200"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eaLnBrk="0" hangingPunct="0">
              <a:buFont typeface="Wingdings" panose="05000000000000000000" pitchFamily="2" charset="2"/>
              <a:buChar char="v"/>
              <a:tabLst>
                <a:tab pos="628650" algn="l"/>
              </a:tabLst>
            </a:pPr>
            <a:r>
              <a:rPr lang="en-US" sz="2400" b="1">
                <a:latin typeface="PalatineExpert" charset="0"/>
                <a:cs typeface="Times New Roman" panose="02020603050405020304" pitchFamily="18" charset="0"/>
                <a:sym typeface="Wingdings" panose="05000000000000000000" pitchFamily="2" charset="2"/>
              </a:rPr>
              <a:t>Seorang Sekretaris merangkap anggota</a:t>
            </a:r>
          </a:p>
          <a:p>
            <a:pPr marL="457200" indent="-457200"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eaLnBrk="0" hangingPunct="0">
              <a:buFont typeface="Wingdings" panose="05000000000000000000" pitchFamily="2" charset="2"/>
              <a:buChar char="v"/>
              <a:tabLst>
                <a:tab pos="628650" algn="l"/>
              </a:tabLst>
            </a:pPr>
            <a:r>
              <a:rPr lang="en-US" sz="2400" b="1">
                <a:latin typeface="PalatineExpert" charset="0"/>
                <a:cs typeface="Times New Roman" panose="02020603050405020304" pitchFamily="18" charset="0"/>
                <a:sym typeface="Wingdings" panose="05000000000000000000" pitchFamily="2" charset="2"/>
              </a:rPr>
              <a:t>Sekurang-kurangnya 4 anggota</a:t>
            </a:r>
          </a:p>
          <a:p>
            <a:pPr marL="457200" indent="-457200" algn="ctr"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lgn="ctr"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p:txBody>
      </p:sp>
      <p:sp>
        <p:nvSpPr>
          <p:cNvPr id="22531" name="WordArt 3"/>
          <p:cNvSpPr>
            <a:spLocks noChangeArrowheads="1" noChangeShapeType="1"/>
          </p:cNvSpPr>
          <p:nvPr/>
        </p:nvSpPr>
        <p:spPr bwMode="auto">
          <a:xfrm>
            <a:off x="762000" y="533400"/>
            <a:ext cx="8153400" cy="762000"/>
          </a:xfrm>
          <a:prstGeom prst="rect">
            <a:avLst/>
          </a:prstGeom>
        </p:spPr>
        <p:txBody>
          <a:bodyPr wrap="none" fromWordArt="1">
            <a:prstTxWarp prst="textPlain">
              <a:avLst>
                <a:gd name="adj" fmla="val 50000"/>
              </a:avLst>
            </a:prstTxWarp>
          </a:bodyPr>
          <a:lstStyle/>
          <a:p>
            <a:pPr algn="ct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Tim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Penilai</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Angka</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Kredit</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Terdiri</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iterate type="wd">
                                    <p:tmAbs val="300"/>
                                  </p:iterate>
                                  <p:childTnLst>
                                    <p:set>
                                      <p:cBhvr>
                                        <p:cTn id="6" dur="1" fill="hold">
                                          <p:stCondLst>
                                            <p:cond delay="299"/>
                                          </p:stCondLst>
                                        </p:cTn>
                                        <p:tgtEl>
                                          <p:spTgt spid="34818"/>
                                        </p:tgtEl>
                                        <p:attrNameLst>
                                          <p:attrName>style.visibility</p:attrName>
                                        </p:attrNameLst>
                                      </p:cBhvr>
                                      <p:to>
                                        <p:strVal val="visible"/>
                                      </p:to>
                                    </p:set>
                                    <p:anim to="" calcmode="lin" valueType="num">
                                      <p:cBhvr>
                                        <p:cTn id="7" dur="1" fill="hold"/>
                                        <p:tgtEl>
                                          <p:spTgt spid="348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1219200" y="2209800"/>
            <a:ext cx="6553200" cy="5934075"/>
          </a:xfrm>
          <a:prstGeom prst="rect">
            <a:avLst/>
          </a:prstGeom>
          <a:noFill/>
          <a:ln w="9525">
            <a:noFill/>
            <a:miter lim="800000"/>
          </a:ln>
        </p:spPr>
        <p:txBody>
          <a:bodyPr>
            <a:spAutoFit/>
          </a:bodyPr>
          <a:lstStyle/>
          <a:p>
            <a:pPr marL="457200" indent="-457200">
              <a:buFont typeface="Wingdings" panose="05000000000000000000" pitchFamily="2" charset="2"/>
              <a:buNone/>
              <a:tabLst>
                <a:tab pos="628650" algn="l"/>
              </a:tabLst>
            </a:pPr>
            <a:r>
              <a:rPr lang="en-US" sz="2400" b="1">
                <a:latin typeface="PalatineExpert" charset="0"/>
                <a:cs typeface="Times New Roman" panose="02020603050405020304" pitchFamily="18" charset="0"/>
                <a:sym typeface="Wingdings" panose="05000000000000000000" pitchFamily="2" charset="2"/>
              </a:rPr>
              <a:t>Guru dan pejabat lain dengan ketentuan :</a:t>
            </a:r>
          </a:p>
          <a:p>
            <a:pPr marL="457200" indent="-45720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buFont typeface="Wingdings" panose="05000000000000000000" pitchFamily="2" charset="2"/>
              <a:buChar char="Ø"/>
              <a:tabLst>
                <a:tab pos="628650" algn="l"/>
              </a:tabLst>
            </a:pPr>
            <a:r>
              <a:rPr lang="en-US" sz="2400" b="1">
                <a:latin typeface="PalatineExpert" charset="0"/>
                <a:cs typeface="Times New Roman" panose="02020603050405020304" pitchFamily="18" charset="0"/>
                <a:sym typeface="Wingdings" panose="05000000000000000000" pitchFamily="2" charset="2"/>
              </a:rPr>
              <a:t>Pangkat serendah-rendahnya sama dengan pangkat guru yang dinilai</a:t>
            </a:r>
          </a:p>
          <a:p>
            <a:pPr marL="457200" indent="-457200">
              <a:buFont typeface="Wingdings" panose="05000000000000000000" pitchFamily="2" charset="2"/>
              <a:buChar char="Ø"/>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buFont typeface="Wingdings" panose="05000000000000000000" pitchFamily="2" charset="2"/>
              <a:buChar char="Ø"/>
              <a:tabLst>
                <a:tab pos="628650" algn="l"/>
              </a:tabLst>
            </a:pPr>
            <a:r>
              <a:rPr lang="en-US" sz="2400" b="1">
                <a:latin typeface="PalatineExpert" charset="0"/>
                <a:cs typeface="Times New Roman" panose="02020603050405020304" pitchFamily="18" charset="0"/>
                <a:sym typeface="Wingdings" panose="05000000000000000000" pitchFamily="2" charset="2"/>
              </a:rPr>
              <a:t>Memiliki keahlian serta kemampuan dibidang pendidikan </a:t>
            </a:r>
          </a:p>
          <a:p>
            <a:pPr marL="457200" indent="-457200">
              <a:buFont typeface="Wingdings" panose="05000000000000000000" pitchFamily="2" charset="2"/>
              <a:buChar char="Ø"/>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buFont typeface="Wingdings" panose="05000000000000000000" pitchFamily="2" charset="2"/>
              <a:buChar char="Ø"/>
              <a:tabLst>
                <a:tab pos="628650" algn="l"/>
              </a:tabLst>
            </a:pPr>
            <a:r>
              <a:rPr lang="en-US" sz="2400" b="1">
                <a:latin typeface="PalatineExpert" charset="0"/>
                <a:cs typeface="Times New Roman" panose="02020603050405020304" pitchFamily="18" charset="0"/>
                <a:sym typeface="Wingdings" panose="05000000000000000000" pitchFamily="2" charset="2"/>
              </a:rPr>
              <a:t>Dapat aktif melakukan penilaian</a:t>
            </a:r>
            <a:endParaRPr lang="id-ID" sz="2400" b="1">
              <a:latin typeface="PalatineExpert" charset="0"/>
              <a:cs typeface="Times New Roman" panose="02020603050405020304" pitchFamily="18" charset="0"/>
              <a:sym typeface="Wingdings" panose="05000000000000000000" pitchFamily="2" charset="2"/>
            </a:endParaRPr>
          </a:p>
          <a:p>
            <a:pPr marL="457200" indent="-457200">
              <a:buFont typeface="Wingdings" panose="05000000000000000000" pitchFamily="2" charset="2"/>
              <a:buChar char="Ø"/>
              <a:tabLst>
                <a:tab pos="628650" algn="l"/>
              </a:tabLst>
            </a:pPr>
            <a:r>
              <a:rPr lang="id-ID" sz="2400" b="1">
                <a:latin typeface="PalatineExpert" charset="0"/>
                <a:cs typeface="Times New Roman" panose="02020603050405020304" pitchFamily="18" charset="0"/>
                <a:sym typeface="Wingdings" panose="05000000000000000000" pitchFamily="2" charset="2"/>
              </a:rPr>
              <a:t>Harus lulus diklat calon Tim Penilai dan mendapat sertifikat dari Mendiknas</a:t>
            </a:r>
            <a:endParaRPr lang="en-US" sz="2400" b="1">
              <a:latin typeface="PalatineExpert" charset="0"/>
              <a:cs typeface="Times New Roman" panose="02020603050405020304" pitchFamily="18" charset="0"/>
              <a:sym typeface="Wingdings" panose="05000000000000000000" pitchFamily="2" charset="2"/>
            </a:endParaRPr>
          </a:p>
          <a:p>
            <a:pPr marL="457200" indent="-457200" algn="ctr">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buFont typeface="Wingdings" panose="05000000000000000000" pitchFamily="2" charset="2"/>
              <a:buNone/>
              <a:tabLst>
                <a:tab pos="628650" algn="l"/>
              </a:tabLst>
            </a:pPr>
            <a:endParaRPr lang="en-US" sz="2400" b="1">
              <a:latin typeface="PalatineExpert" charset="0"/>
              <a:cs typeface="Times New Roman" panose="02020603050405020304" pitchFamily="18" charset="0"/>
            </a:endParaRPr>
          </a:p>
          <a:p>
            <a:pPr marL="457200" indent="-457200"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lgn="ctr"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a:p>
            <a:pPr marL="457200" indent="-457200" algn="ctr" eaLnBrk="0" hangingPunct="0">
              <a:buFont typeface="Wingdings" panose="05000000000000000000" pitchFamily="2" charset="2"/>
              <a:buNone/>
              <a:tabLst>
                <a:tab pos="628650" algn="l"/>
              </a:tabLst>
            </a:pPr>
            <a:endParaRPr lang="en-US" sz="2400" b="1">
              <a:latin typeface="PalatineExpert" charset="0"/>
              <a:cs typeface="Times New Roman" panose="02020603050405020304" pitchFamily="18" charset="0"/>
              <a:sym typeface="Wingdings" panose="05000000000000000000" pitchFamily="2" charset="2"/>
            </a:endParaRPr>
          </a:p>
        </p:txBody>
      </p:sp>
      <p:sp>
        <p:nvSpPr>
          <p:cNvPr id="23555" name="WordArt 3"/>
          <p:cNvSpPr>
            <a:spLocks noChangeArrowheads="1" noChangeShapeType="1"/>
          </p:cNvSpPr>
          <p:nvPr/>
        </p:nvSpPr>
        <p:spPr bwMode="auto">
          <a:xfrm>
            <a:off x="1295400" y="457200"/>
            <a:ext cx="6781800" cy="1143000"/>
          </a:xfrm>
          <a:prstGeom prst="rect">
            <a:avLst/>
          </a:prstGeom>
        </p:spPr>
        <p:txBody>
          <a:bodyPr wrap="none" fromWordArt="1">
            <a:prstTxWarp prst="textPlain">
              <a:avLst>
                <a:gd name="adj" fmla="val 50000"/>
              </a:avLst>
            </a:prstTxWarp>
          </a:bodyPr>
          <a:lstStyle/>
          <a:p>
            <a:pPr algn="ct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Anggota</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Tim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Penilai</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Angka</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Kredit</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r>
              <a:rPr lang="en-US" sz="2800" i="1" kern="10" dirty="0" err="1">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Terdiri</a:t>
            </a:r>
            <a:r>
              <a:rPr lang="en-US" sz="2800" i="1" kern="10" dirty="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iterate type="wd">
                                    <p:tmAbs val="300"/>
                                  </p:iterate>
                                  <p:childTnLst>
                                    <p:set>
                                      <p:cBhvr>
                                        <p:cTn id="6" dur="1" fill="hold">
                                          <p:stCondLst>
                                            <p:cond delay="299"/>
                                          </p:stCondLst>
                                        </p:cTn>
                                        <p:tgtEl>
                                          <p:spTgt spid="35842"/>
                                        </p:tgtEl>
                                        <p:attrNameLst>
                                          <p:attrName>style.visibility</p:attrName>
                                        </p:attrNameLst>
                                      </p:cBhvr>
                                      <p:to>
                                        <p:strVal val="visible"/>
                                      </p:to>
                                    </p:set>
                                    <p:anim to="" calcmode="lin" valueType="num">
                                      <p:cBhvr>
                                        <p:cTn id="7" dur="1" fill="hold"/>
                                        <p:tgtEl>
                                          <p:spTgt spid="3584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904"/>
            <a:ext cx="9144000" cy="564296"/>
          </a:xfrm>
        </p:spPr>
        <p:txBody>
          <a:bodyPr/>
          <a:lstStyle/>
          <a:p>
            <a:pPr algn="ctr"/>
            <a:r>
              <a:rPr lang="id-ID" sz="2800" b="1" dirty="0">
                <a:solidFill>
                  <a:srgbClr val="FF0000"/>
                </a:solidFill>
              </a:rPr>
              <a:t>PEJABAT PENETAP PAK &amp; TIM PENILAI GURU</a:t>
            </a:r>
          </a:p>
        </p:txBody>
      </p:sp>
      <p:graphicFrame>
        <p:nvGraphicFramePr>
          <p:cNvPr id="4" name="Table 3"/>
          <p:cNvGraphicFramePr>
            <a:graphicFrameLocks noGrp="1"/>
          </p:cNvGraphicFramePr>
          <p:nvPr/>
        </p:nvGraphicFramePr>
        <p:xfrm>
          <a:off x="43542" y="1033238"/>
          <a:ext cx="9067800" cy="5398042"/>
        </p:xfrm>
        <a:graphic>
          <a:graphicData uri="http://schemas.openxmlformats.org/drawingml/2006/table">
            <a:tbl>
              <a:tblPr firstRow="1" bandRow="1">
                <a:tableStyleId>{5C22544A-7EE6-4342-B048-85BDC9FD1C3A}</a:tableStyleId>
              </a:tblPr>
              <a:tblGrid>
                <a:gridCol w="533473">
                  <a:extLst>
                    <a:ext uri="{9D8B030D-6E8A-4147-A177-3AD203B41FA5}">
                      <a16:colId xmlns:a16="http://schemas.microsoft.com/office/drawing/2014/main" val="20000"/>
                    </a:ext>
                  </a:extLst>
                </a:gridCol>
                <a:gridCol w="2108126">
                  <a:extLst>
                    <a:ext uri="{9D8B030D-6E8A-4147-A177-3AD203B41FA5}">
                      <a16:colId xmlns:a16="http://schemas.microsoft.com/office/drawing/2014/main" val="20001"/>
                    </a:ext>
                  </a:extLst>
                </a:gridCol>
                <a:gridCol w="1930400">
                  <a:extLst>
                    <a:ext uri="{9D8B030D-6E8A-4147-A177-3AD203B41FA5}">
                      <a16:colId xmlns:a16="http://schemas.microsoft.com/office/drawing/2014/main" val="20002"/>
                    </a:ext>
                  </a:extLst>
                </a:gridCol>
                <a:gridCol w="1600201">
                  <a:extLst>
                    <a:ext uri="{9D8B030D-6E8A-4147-A177-3AD203B41FA5}">
                      <a16:colId xmlns:a16="http://schemas.microsoft.com/office/drawing/2014/main" val="20003"/>
                    </a:ext>
                  </a:extLst>
                </a:gridCol>
                <a:gridCol w="1549399">
                  <a:extLst>
                    <a:ext uri="{9D8B030D-6E8A-4147-A177-3AD203B41FA5}">
                      <a16:colId xmlns:a16="http://schemas.microsoft.com/office/drawing/2014/main" val="20004"/>
                    </a:ext>
                  </a:extLst>
                </a:gridCol>
                <a:gridCol w="1346201">
                  <a:extLst>
                    <a:ext uri="{9D8B030D-6E8A-4147-A177-3AD203B41FA5}">
                      <a16:colId xmlns:a16="http://schemas.microsoft.com/office/drawing/2014/main" val="20005"/>
                    </a:ext>
                  </a:extLst>
                </a:gridCol>
              </a:tblGrid>
              <a:tr h="370840">
                <a:tc>
                  <a:txBody>
                    <a:bodyPr/>
                    <a:lstStyle/>
                    <a:p>
                      <a:pPr algn="ctr"/>
                      <a:r>
                        <a:rPr lang="id-ID" sz="1400" dirty="0">
                          <a:solidFill>
                            <a:schemeClr val="tx1"/>
                          </a:solidFill>
                        </a:rPr>
                        <a:t>NO</a:t>
                      </a:r>
                    </a:p>
                  </a:txBody>
                  <a:tcPr/>
                </a:tc>
                <a:tc>
                  <a:txBody>
                    <a:bodyPr/>
                    <a:lstStyle/>
                    <a:p>
                      <a:pPr algn="ctr"/>
                      <a:r>
                        <a:rPr lang="id-ID" sz="1400" dirty="0">
                          <a:solidFill>
                            <a:schemeClr val="tx1"/>
                          </a:solidFill>
                        </a:rPr>
                        <a:t>PEJBT PENETAP AK</a:t>
                      </a:r>
                    </a:p>
                  </a:txBody>
                  <a:tcPr/>
                </a:tc>
                <a:tc>
                  <a:txBody>
                    <a:bodyPr/>
                    <a:lstStyle/>
                    <a:p>
                      <a:pPr algn="ctr"/>
                      <a:r>
                        <a:rPr lang="id-ID" sz="1400" dirty="0">
                          <a:solidFill>
                            <a:schemeClr val="tx1"/>
                          </a:solidFill>
                        </a:rPr>
                        <a:t>JAB GURU</a:t>
                      </a:r>
                    </a:p>
                  </a:txBody>
                  <a:tcPr/>
                </a:tc>
                <a:tc>
                  <a:txBody>
                    <a:bodyPr/>
                    <a:lstStyle/>
                    <a:p>
                      <a:pPr algn="ctr"/>
                      <a:r>
                        <a:rPr lang="id-ID" sz="1400" dirty="0">
                          <a:solidFill>
                            <a:schemeClr val="tx1"/>
                          </a:solidFill>
                        </a:rPr>
                        <a:t>PANGKAT/GR</a:t>
                      </a:r>
                    </a:p>
                  </a:txBody>
                  <a:tcPr/>
                </a:tc>
                <a:tc>
                  <a:txBody>
                    <a:bodyPr/>
                    <a:lstStyle/>
                    <a:p>
                      <a:pPr algn="ctr"/>
                      <a:r>
                        <a:rPr lang="id-ID" sz="1400" dirty="0">
                          <a:solidFill>
                            <a:schemeClr val="tx1"/>
                          </a:solidFill>
                        </a:rPr>
                        <a:t>INSTANSI</a:t>
                      </a:r>
                    </a:p>
                  </a:txBody>
                  <a:tcPr/>
                </a:tc>
                <a:tc>
                  <a:txBody>
                    <a:bodyPr/>
                    <a:lstStyle/>
                    <a:p>
                      <a:pPr algn="ctr"/>
                      <a:r>
                        <a:rPr lang="id-ID" sz="1400" dirty="0">
                          <a:solidFill>
                            <a:schemeClr val="tx1"/>
                          </a:solidFill>
                        </a:rPr>
                        <a:t>TIM PENILAI</a:t>
                      </a:r>
                    </a:p>
                  </a:txBody>
                  <a:tcPr/>
                </a:tc>
                <a:extLst>
                  <a:ext uri="{0D108BD9-81ED-4DB2-BD59-A6C34878D82A}">
                    <a16:rowId xmlns:a16="http://schemas.microsoft.com/office/drawing/2014/main" val="10000"/>
                  </a:ext>
                </a:extLst>
              </a:tr>
              <a:tr h="370840">
                <a:tc>
                  <a:txBody>
                    <a:bodyPr/>
                    <a:lstStyle/>
                    <a:p>
                      <a:pPr algn="ctr"/>
                      <a:r>
                        <a:rPr lang="id-ID" sz="1400" dirty="0"/>
                        <a:t>1</a:t>
                      </a:r>
                    </a:p>
                  </a:txBody>
                  <a:tcPr/>
                </a:tc>
                <a:tc>
                  <a:txBody>
                    <a:bodyPr/>
                    <a:lstStyle/>
                    <a:p>
                      <a:r>
                        <a:rPr lang="id-ID" sz="1400" dirty="0"/>
                        <a:t>Mendiknas atau</a:t>
                      </a:r>
                    </a:p>
                    <a:p>
                      <a:r>
                        <a:rPr lang="id-ID" sz="1400" dirty="0"/>
                        <a:t>Pejabat yg ditunjuk Eselon I</a:t>
                      </a:r>
                    </a:p>
                  </a:txBody>
                  <a:tcPr/>
                </a:tc>
                <a:tc>
                  <a:txBody>
                    <a:bodyPr/>
                    <a:lstStyle/>
                    <a:p>
                      <a:r>
                        <a:rPr lang="id-ID" sz="1400" dirty="0"/>
                        <a:t>GR Madya s.d.  GR Utama</a:t>
                      </a:r>
                    </a:p>
                    <a:p>
                      <a:endParaRPr lang="id-ID" sz="1400" dirty="0"/>
                    </a:p>
                    <a:p>
                      <a:r>
                        <a:rPr lang="id-ID" sz="1400" dirty="0"/>
                        <a:t>GR Pertama s.d. GR Utama</a:t>
                      </a:r>
                    </a:p>
                  </a:txBody>
                  <a:tcPr/>
                </a:tc>
                <a:tc>
                  <a:txBody>
                    <a:bodyPr/>
                    <a:lstStyle/>
                    <a:p>
                      <a:r>
                        <a:rPr lang="id-ID" sz="1400" baseline="0" dirty="0"/>
                        <a:t>IV/b  s.d.  IV/e</a:t>
                      </a:r>
                    </a:p>
                    <a:p>
                      <a:endParaRPr lang="id-ID" sz="1400" baseline="0" dirty="0"/>
                    </a:p>
                    <a:p>
                      <a:r>
                        <a:rPr lang="id-ID" sz="1400" baseline="0" dirty="0"/>
                        <a:t>III/a s.d. IV/e</a:t>
                      </a:r>
                      <a:endParaRPr lang="id-ID" sz="1400" dirty="0"/>
                    </a:p>
                  </a:txBody>
                  <a:tcPr/>
                </a:tc>
                <a:tc>
                  <a:txBody>
                    <a:bodyPr/>
                    <a:lstStyle/>
                    <a:p>
                      <a:r>
                        <a:rPr lang="id-ID" sz="1400" dirty="0"/>
                        <a:t>Pusat &amp; Daerah</a:t>
                      </a:r>
                    </a:p>
                    <a:p>
                      <a:endParaRPr lang="id-ID" sz="1400" dirty="0"/>
                    </a:p>
                    <a:p>
                      <a:r>
                        <a:rPr lang="id-ID" sz="1400" dirty="0"/>
                        <a:t>Dpb sekolah Indonseis di LN</a:t>
                      </a:r>
                    </a:p>
                  </a:txBody>
                  <a:tcPr/>
                </a:tc>
                <a:tc>
                  <a:txBody>
                    <a:bodyPr/>
                    <a:lstStyle/>
                    <a:p>
                      <a:r>
                        <a:rPr lang="id-ID" sz="1400" dirty="0"/>
                        <a:t>TP Pusat</a:t>
                      </a:r>
                    </a:p>
                  </a:txBody>
                  <a:tcPr/>
                </a:tc>
                <a:extLst>
                  <a:ext uri="{0D108BD9-81ED-4DB2-BD59-A6C34878D82A}">
                    <a16:rowId xmlns:a16="http://schemas.microsoft.com/office/drawing/2014/main" val="10001"/>
                  </a:ext>
                </a:extLst>
              </a:tr>
              <a:tr h="370840">
                <a:tc>
                  <a:txBody>
                    <a:bodyPr/>
                    <a:lstStyle/>
                    <a:p>
                      <a:pPr algn="ctr"/>
                      <a:r>
                        <a:rPr lang="id-ID" sz="1400" dirty="0"/>
                        <a:t>2</a:t>
                      </a:r>
                    </a:p>
                  </a:txBody>
                  <a:tcPr>
                    <a:solidFill>
                      <a:srgbClr val="FFFF00"/>
                    </a:solidFill>
                  </a:tcPr>
                </a:tc>
                <a:tc>
                  <a:txBody>
                    <a:bodyPr/>
                    <a:lstStyle/>
                    <a:p>
                      <a:r>
                        <a:rPr lang="id-ID" sz="1400" dirty="0"/>
                        <a:t>Dirjen Kemenag bid Pendidikan</a:t>
                      </a:r>
                    </a:p>
                  </a:txBody>
                  <a:tcPr>
                    <a:solidFill>
                      <a:srgbClr val="FFFF00"/>
                    </a:solidFill>
                  </a:tcPr>
                </a:tc>
                <a:tc>
                  <a:txBody>
                    <a:bodyPr/>
                    <a:lstStyle/>
                    <a:p>
                      <a:r>
                        <a:rPr lang="id-ID" sz="1400" dirty="0"/>
                        <a:t>GR Madya</a:t>
                      </a:r>
                    </a:p>
                  </a:txBody>
                  <a:tcPr>
                    <a:solidFill>
                      <a:srgbClr val="FFFF00"/>
                    </a:solidFill>
                  </a:tcPr>
                </a:tc>
                <a:tc>
                  <a:txBody>
                    <a:bodyPr/>
                    <a:lstStyle/>
                    <a:p>
                      <a:r>
                        <a:rPr lang="id-ID" sz="1400" dirty="0"/>
                        <a:t>IV/a</a:t>
                      </a:r>
                    </a:p>
                  </a:txBody>
                  <a:tcPr>
                    <a:solidFill>
                      <a:srgbClr val="FFFF00"/>
                    </a:solidFill>
                  </a:tcPr>
                </a:tc>
                <a:tc>
                  <a:txBody>
                    <a:bodyPr/>
                    <a:lstStyle/>
                    <a:p>
                      <a:r>
                        <a:rPr lang="id-ID" sz="1400" dirty="0"/>
                        <a:t>Kemenag</a:t>
                      </a:r>
                    </a:p>
                  </a:txBody>
                  <a:tcPr>
                    <a:solidFill>
                      <a:srgbClr val="FFFF00"/>
                    </a:solidFill>
                  </a:tcPr>
                </a:tc>
                <a:tc>
                  <a:txBody>
                    <a:bodyPr/>
                    <a:lstStyle/>
                    <a:p>
                      <a:r>
                        <a:rPr lang="id-ID" sz="1400" dirty="0"/>
                        <a:t>TP Depag</a:t>
                      </a:r>
                    </a:p>
                  </a:txBody>
                  <a:tcPr>
                    <a:solidFill>
                      <a:srgbClr val="FFFF00"/>
                    </a:solidFill>
                  </a:tcPr>
                </a:tc>
                <a:extLst>
                  <a:ext uri="{0D108BD9-81ED-4DB2-BD59-A6C34878D82A}">
                    <a16:rowId xmlns:a16="http://schemas.microsoft.com/office/drawing/2014/main" val="10002"/>
                  </a:ext>
                </a:extLst>
              </a:tr>
              <a:tr h="370840">
                <a:tc>
                  <a:txBody>
                    <a:bodyPr/>
                    <a:lstStyle/>
                    <a:p>
                      <a:pPr algn="ctr"/>
                      <a:r>
                        <a:rPr lang="id-ID" sz="1400" dirty="0"/>
                        <a:t>3</a:t>
                      </a:r>
                    </a:p>
                  </a:txBody>
                  <a:tcPr/>
                </a:tc>
                <a:tc>
                  <a:txBody>
                    <a:bodyPr/>
                    <a:lstStyle/>
                    <a:p>
                      <a:r>
                        <a:rPr lang="id-ID" sz="1400" dirty="0"/>
                        <a:t>Kakanwil</a:t>
                      </a:r>
                      <a:r>
                        <a:rPr lang="id-ID" sz="1400" baseline="0" dirty="0"/>
                        <a:t> Kemenag Provinsi</a:t>
                      </a:r>
                      <a:endParaRPr lang="id-ID" sz="1400" dirty="0"/>
                    </a:p>
                  </a:txBody>
                  <a:tcPr/>
                </a:tc>
                <a:tc>
                  <a:txBody>
                    <a:bodyPr/>
                    <a:lstStyle/>
                    <a:p>
                      <a:r>
                        <a:rPr lang="id-ID" sz="1400" dirty="0"/>
                        <a:t>GR Muda </a:t>
                      </a:r>
                    </a:p>
                  </a:txBody>
                  <a:tcPr/>
                </a:tc>
                <a:tc>
                  <a:txBody>
                    <a:bodyPr/>
                    <a:lstStyle/>
                    <a:p>
                      <a:r>
                        <a:rPr lang="id-ID" sz="1400" dirty="0"/>
                        <a:t>III/c – III/d</a:t>
                      </a:r>
                    </a:p>
                  </a:txBody>
                  <a:tcPr/>
                </a:tc>
                <a:tc>
                  <a:txBody>
                    <a:bodyPr/>
                    <a:lstStyle/>
                    <a:p>
                      <a:r>
                        <a:rPr lang="id-ID" sz="1400" dirty="0"/>
                        <a:t>Kanwil Kemenag</a:t>
                      </a:r>
                    </a:p>
                  </a:txBody>
                  <a:tcPr/>
                </a:tc>
                <a:tc>
                  <a:txBody>
                    <a:bodyPr/>
                    <a:lstStyle/>
                    <a:p>
                      <a:r>
                        <a:rPr lang="id-ID" sz="1400" dirty="0"/>
                        <a:t>TP Kanwil</a:t>
                      </a:r>
                    </a:p>
                  </a:txBody>
                  <a:tcPr/>
                </a:tc>
                <a:extLst>
                  <a:ext uri="{0D108BD9-81ED-4DB2-BD59-A6C34878D82A}">
                    <a16:rowId xmlns:a16="http://schemas.microsoft.com/office/drawing/2014/main" val="10003"/>
                  </a:ext>
                </a:extLst>
              </a:tr>
              <a:tr h="370840">
                <a:tc>
                  <a:txBody>
                    <a:bodyPr/>
                    <a:lstStyle/>
                    <a:p>
                      <a:pPr algn="ctr"/>
                      <a:r>
                        <a:rPr lang="id-ID" sz="1400" dirty="0"/>
                        <a:t>4</a:t>
                      </a:r>
                    </a:p>
                  </a:txBody>
                  <a:tcPr/>
                </a:tc>
                <a:tc>
                  <a:txBody>
                    <a:bodyPr/>
                    <a:lstStyle/>
                    <a:p>
                      <a:r>
                        <a:rPr lang="id-ID" sz="1400" dirty="0"/>
                        <a:t>Ka</a:t>
                      </a:r>
                      <a:r>
                        <a:rPr lang="id-ID" sz="1400" baseline="0" dirty="0"/>
                        <a:t> Kankemenag</a:t>
                      </a:r>
                      <a:endParaRPr lang="id-ID" sz="1400" dirty="0"/>
                    </a:p>
                  </a:txBody>
                  <a:tcPr/>
                </a:tc>
                <a:tc>
                  <a:txBody>
                    <a:bodyPr/>
                    <a:lstStyle/>
                    <a:p>
                      <a:r>
                        <a:rPr lang="id-ID" sz="1400" dirty="0"/>
                        <a:t>GR</a:t>
                      </a:r>
                      <a:r>
                        <a:rPr lang="id-ID" sz="1400" baseline="0" dirty="0"/>
                        <a:t> Pertama</a:t>
                      </a:r>
                      <a:endParaRPr lang="id-ID" sz="1400" dirty="0"/>
                    </a:p>
                  </a:txBody>
                  <a:tcPr/>
                </a:tc>
                <a:tc>
                  <a:txBody>
                    <a:bodyPr/>
                    <a:lstStyle/>
                    <a:p>
                      <a:r>
                        <a:rPr lang="id-ID" sz="1400" dirty="0"/>
                        <a:t>III/a s.d. III/b</a:t>
                      </a:r>
                    </a:p>
                  </a:txBody>
                  <a:tcPr/>
                </a:tc>
                <a:tc>
                  <a:txBody>
                    <a:bodyPr/>
                    <a:lstStyle/>
                    <a:p>
                      <a:r>
                        <a:rPr lang="id-ID" sz="1400" dirty="0"/>
                        <a:t>Kan Kemenag</a:t>
                      </a:r>
                    </a:p>
                  </a:txBody>
                  <a:tcPr/>
                </a:tc>
                <a:tc>
                  <a:txBody>
                    <a:bodyPr/>
                    <a:lstStyle/>
                    <a:p>
                      <a:r>
                        <a:rPr lang="id-ID" sz="1400" dirty="0"/>
                        <a:t>TP Kandep</a:t>
                      </a:r>
                    </a:p>
                  </a:txBody>
                  <a:tcPr/>
                </a:tc>
                <a:extLst>
                  <a:ext uri="{0D108BD9-81ED-4DB2-BD59-A6C34878D82A}">
                    <a16:rowId xmlns:a16="http://schemas.microsoft.com/office/drawing/2014/main" val="10004"/>
                  </a:ext>
                </a:extLst>
              </a:tr>
              <a:tr h="370840">
                <a:tc>
                  <a:txBody>
                    <a:bodyPr/>
                    <a:lstStyle/>
                    <a:p>
                      <a:pPr algn="ctr"/>
                      <a:r>
                        <a:rPr lang="id-ID" sz="1400" dirty="0"/>
                        <a:t>5</a:t>
                      </a:r>
                    </a:p>
                  </a:txBody>
                  <a:tcPr>
                    <a:solidFill>
                      <a:srgbClr val="FFFF00"/>
                    </a:solidFill>
                  </a:tcPr>
                </a:tc>
                <a:tc>
                  <a:txBody>
                    <a:bodyPr/>
                    <a:lstStyle/>
                    <a:p>
                      <a:r>
                        <a:rPr lang="id-ID" sz="1400" dirty="0"/>
                        <a:t>Gubernur / Ka Dinas bid Pendidikan</a:t>
                      </a:r>
                    </a:p>
                  </a:txBody>
                  <a:tcPr>
                    <a:solidFill>
                      <a:srgbClr val="FFFF00"/>
                    </a:solidFill>
                  </a:tcPr>
                </a:tc>
                <a:tc>
                  <a:txBody>
                    <a:bodyPr/>
                    <a:lstStyle/>
                    <a:p>
                      <a:r>
                        <a:rPr lang="id-ID" sz="1400" dirty="0"/>
                        <a:t>GR Pertama s.d GR Madya</a:t>
                      </a:r>
                    </a:p>
                  </a:txBody>
                  <a:tcPr>
                    <a:solidFill>
                      <a:srgbClr val="FFFF00"/>
                    </a:solidFill>
                  </a:tcPr>
                </a:tc>
                <a:tc>
                  <a:txBody>
                    <a:bodyPr/>
                    <a:lstStyle/>
                    <a:p>
                      <a:r>
                        <a:rPr lang="id-ID" sz="1400" dirty="0"/>
                        <a:t>III/a –IV/a</a:t>
                      </a:r>
                    </a:p>
                  </a:txBody>
                  <a:tcPr>
                    <a:solidFill>
                      <a:srgbClr val="FFFF00"/>
                    </a:solidFill>
                  </a:tcPr>
                </a:tc>
                <a:tc>
                  <a:txBody>
                    <a:bodyPr/>
                    <a:lstStyle/>
                    <a:p>
                      <a:r>
                        <a:rPr lang="id-ID" sz="1400" dirty="0"/>
                        <a:t>Provinsi</a:t>
                      </a:r>
                    </a:p>
                  </a:txBody>
                  <a:tcPr>
                    <a:solidFill>
                      <a:srgbClr val="FFFF00"/>
                    </a:solidFill>
                  </a:tcPr>
                </a:tc>
                <a:tc>
                  <a:txBody>
                    <a:bodyPr/>
                    <a:lstStyle/>
                    <a:p>
                      <a:r>
                        <a:rPr lang="id-ID" sz="1400" dirty="0"/>
                        <a:t>TP Provinsi</a:t>
                      </a:r>
                    </a:p>
                  </a:txBody>
                  <a:tcPr>
                    <a:solidFill>
                      <a:srgbClr val="FFFF00"/>
                    </a:solidFill>
                  </a:tcPr>
                </a:tc>
                <a:extLst>
                  <a:ext uri="{0D108BD9-81ED-4DB2-BD59-A6C34878D82A}">
                    <a16:rowId xmlns:a16="http://schemas.microsoft.com/office/drawing/2014/main" val="10005"/>
                  </a:ext>
                </a:extLst>
              </a:tr>
              <a:tr h="638082">
                <a:tc>
                  <a:txBody>
                    <a:bodyPr/>
                    <a:lstStyle/>
                    <a:p>
                      <a:pPr algn="ctr"/>
                      <a:r>
                        <a:rPr lang="id-ID" sz="1400" dirty="0"/>
                        <a:t>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id-ID" sz="1400" dirty="0"/>
                        <a:t>Bupati/Walikota/ Ka Dinas bid Pendidikan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id-ID" sz="1400" dirty="0"/>
                        <a:t>GR Muda s.d GR Madya</a:t>
                      </a:r>
                    </a:p>
                  </a:txBody>
                  <a:tcPr/>
                </a:tc>
                <a:tc>
                  <a:txBody>
                    <a:bodyPr/>
                    <a:lstStyle/>
                    <a:p>
                      <a:r>
                        <a:rPr lang="id-ID" sz="1400" dirty="0"/>
                        <a:t>III/a –IV/a</a:t>
                      </a:r>
                    </a:p>
                  </a:txBody>
                  <a:tcPr/>
                </a:tc>
                <a:tc>
                  <a:txBody>
                    <a:bodyPr/>
                    <a:lstStyle/>
                    <a:p>
                      <a:r>
                        <a:rPr lang="id-ID" sz="1400" dirty="0"/>
                        <a:t>Kab/Kota</a:t>
                      </a:r>
                    </a:p>
                  </a:txBody>
                  <a:tcPr/>
                </a:tc>
                <a:tc>
                  <a:txBody>
                    <a:bodyPr/>
                    <a:lstStyle/>
                    <a:p>
                      <a:r>
                        <a:rPr lang="id-ID" sz="1400" dirty="0"/>
                        <a:t>TP Kab/Kota</a:t>
                      </a:r>
                    </a:p>
                  </a:txBody>
                  <a:tcPr/>
                </a:tc>
                <a:extLst>
                  <a:ext uri="{0D108BD9-81ED-4DB2-BD59-A6C34878D82A}">
                    <a16:rowId xmlns:a16="http://schemas.microsoft.com/office/drawing/2014/main" val="10006"/>
                  </a:ext>
                </a:extLst>
              </a:tr>
              <a:tr h="838200">
                <a:tc>
                  <a:txBody>
                    <a:bodyPr/>
                    <a:lstStyle/>
                    <a:p>
                      <a:pPr algn="ctr"/>
                      <a:r>
                        <a:rPr lang="id-ID" sz="1400" dirty="0"/>
                        <a:t>7</a:t>
                      </a:r>
                    </a:p>
                  </a:txBody>
                  <a:tcPr>
                    <a:solidFill>
                      <a:srgbClr val="FFFF00"/>
                    </a:solidFill>
                  </a:tcPr>
                </a:tc>
                <a:tc>
                  <a:txBody>
                    <a:bodyPr/>
                    <a:lstStyle/>
                    <a:p>
                      <a:r>
                        <a:rPr lang="id-ID" sz="1400" dirty="0"/>
                        <a:t>Pimpinan Instansi</a:t>
                      </a:r>
                      <a:r>
                        <a:rPr lang="id-ID" sz="1400" baseline="0" dirty="0"/>
                        <a:t> Pusat atau Pejabat lain yg ditunjuk</a:t>
                      </a:r>
                      <a:endParaRPr lang="id-ID" sz="1400" dirty="0"/>
                    </a:p>
                  </a:txBody>
                  <a:tcPr>
                    <a:solidFill>
                      <a:srgbClr val="FFFF00"/>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id-ID" sz="1400" dirty="0"/>
                        <a:t>GR Muda s.d GR Madya</a:t>
                      </a:r>
                    </a:p>
                    <a:p>
                      <a:endParaRPr lang="id-ID" sz="1400" dirty="0"/>
                    </a:p>
                    <a:p>
                      <a:endParaRPr lang="id-ID" sz="1400" dirty="0"/>
                    </a:p>
                  </a:txBody>
                  <a:tcPr>
                    <a:solidFill>
                      <a:srgbClr val="FFFF00"/>
                    </a:solidFill>
                  </a:tcPr>
                </a:tc>
                <a:tc>
                  <a:txBody>
                    <a:bodyPr/>
                    <a:lstStyle/>
                    <a:p>
                      <a:r>
                        <a:rPr lang="id-ID" sz="1400" dirty="0"/>
                        <a:t>III/a – IV/a</a:t>
                      </a:r>
                    </a:p>
                  </a:txBody>
                  <a:tcPr>
                    <a:solidFill>
                      <a:srgbClr val="FFFF00"/>
                    </a:solidFill>
                  </a:tcPr>
                </a:tc>
                <a:tc>
                  <a:txBody>
                    <a:bodyPr/>
                    <a:lstStyle/>
                    <a:p>
                      <a:r>
                        <a:rPr lang="id-ID" sz="1400" dirty="0"/>
                        <a:t>Instansi Pusat di luar Kemen diknas/Agama</a:t>
                      </a:r>
                    </a:p>
                  </a:txBody>
                  <a:tcPr>
                    <a:solidFill>
                      <a:srgbClr val="FFFF00"/>
                    </a:solidFill>
                  </a:tcPr>
                </a:tc>
                <a:tc>
                  <a:txBody>
                    <a:bodyPr/>
                    <a:lstStyle/>
                    <a:p>
                      <a:r>
                        <a:rPr lang="id-ID" sz="1400" dirty="0"/>
                        <a:t>TP Instansi</a:t>
                      </a:r>
                    </a:p>
                  </a:txBody>
                  <a:tcPr>
                    <a:solidFill>
                      <a:srgbClr val="FFFF00"/>
                    </a:solidFill>
                  </a:tcPr>
                </a:tc>
                <a:extLst>
                  <a:ext uri="{0D108BD9-81ED-4DB2-BD59-A6C34878D82A}">
                    <a16:rowId xmlns:a16="http://schemas.microsoft.com/office/drawing/2014/main" val="10007"/>
                  </a:ext>
                </a:extLst>
              </a:tr>
            </a:tbl>
          </a:graphicData>
        </a:graphic>
      </p:graphicFrame>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1471613" y="301625"/>
            <a:ext cx="7104062" cy="1074738"/>
          </a:xfrm>
        </p:spPr>
        <p:txBody>
          <a:bodyPr anchor="ctr"/>
          <a:lstStyle/>
          <a:p>
            <a:pPr eaLnBrk="1" hangingPunct="1"/>
            <a:r>
              <a:rPr lang="en-US"/>
              <a:t>Prosedur Penilaian &amp; Penetapan Angka Kredit</a:t>
            </a:r>
          </a:p>
        </p:txBody>
      </p:sp>
      <p:sp>
        <p:nvSpPr>
          <p:cNvPr id="25603" name="Rectangle 6"/>
          <p:cNvSpPr>
            <a:spLocks noChangeArrowheads="1"/>
          </p:cNvSpPr>
          <p:nvPr/>
        </p:nvSpPr>
        <p:spPr bwMode="auto">
          <a:xfrm>
            <a:off x="838200" y="1676400"/>
            <a:ext cx="3276600" cy="1371600"/>
          </a:xfrm>
          <a:prstGeom prst="rect">
            <a:avLst/>
          </a:prstGeom>
          <a:solidFill>
            <a:schemeClr val="bg1"/>
          </a:solidFill>
          <a:ln w="9525">
            <a:solidFill>
              <a:schemeClr val="tx1"/>
            </a:solidFill>
            <a:miter lim="800000"/>
          </a:ln>
        </p:spPr>
        <p:txBody>
          <a:bodyPr wrap="none" anchor="ctr"/>
          <a:lstStyle/>
          <a:p>
            <a:r>
              <a:rPr lang="en-US" b="1">
                <a:latin typeface="Times New Roman" panose="02020603050405020304" pitchFamily="18" charset="0"/>
                <a:cs typeface="Times New Roman" panose="02020603050405020304" pitchFamily="18" charset="0"/>
              </a:rPr>
              <a:t>                     </a:t>
            </a:r>
            <a:r>
              <a:rPr lang="en-US" sz="2000" b="1">
                <a:latin typeface="Times New Roman" panose="02020603050405020304" pitchFamily="18" charset="0"/>
                <a:cs typeface="Times New Roman" panose="02020603050405020304" pitchFamily="18" charset="0"/>
              </a:rPr>
              <a:t>Jafung</a:t>
            </a:r>
          </a:p>
          <a:p>
            <a:r>
              <a:rPr lang="en-US" sz="2000">
                <a:latin typeface="Times New Roman" panose="02020603050405020304" pitchFamily="18" charset="0"/>
                <a:cs typeface="Times New Roman" panose="02020603050405020304" pitchFamily="18" charset="0"/>
              </a:rPr>
              <a:t>- Lampiran Tugas pokok</a:t>
            </a:r>
          </a:p>
          <a:p>
            <a:pPr>
              <a:buFontTx/>
              <a:buChar char="-"/>
            </a:pPr>
            <a:r>
              <a:rPr lang="en-US" sz="2000">
                <a:latin typeface="Times New Roman" panose="02020603050405020304" pitchFamily="18" charset="0"/>
                <a:cs typeface="Times New Roman" panose="02020603050405020304" pitchFamily="18" charset="0"/>
              </a:rPr>
              <a:t> Lampiran Surat Pernyataan</a:t>
            </a:r>
          </a:p>
          <a:p>
            <a:pPr>
              <a:buFontTx/>
              <a:buChar char="-"/>
            </a:pPr>
            <a:r>
              <a:rPr lang="en-US" sz="2000">
                <a:latin typeface="Times New Roman" panose="02020603050405020304" pitchFamily="18" charset="0"/>
                <a:cs typeface="Times New Roman" panose="02020603050405020304" pitchFamily="18" charset="0"/>
              </a:rPr>
              <a:t> DUPAK </a:t>
            </a:r>
          </a:p>
        </p:txBody>
      </p:sp>
      <p:sp>
        <p:nvSpPr>
          <p:cNvPr id="25604" name="Rectangle 7"/>
          <p:cNvSpPr>
            <a:spLocks noChangeArrowheads="1"/>
          </p:cNvSpPr>
          <p:nvPr/>
        </p:nvSpPr>
        <p:spPr bwMode="auto">
          <a:xfrm>
            <a:off x="4800600" y="1676400"/>
            <a:ext cx="3276600" cy="1371600"/>
          </a:xfrm>
          <a:prstGeom prst="rect">
            <a:avLst/>
          </a:prstGeom>
          <a:solidFill>
            <a:schemeClr val="bg1"/>
          </a:solidFill>
          <a:ln w="9525">
            <a:solidFill>
              <a:schemeClr val="tx1"/>
            </a:solidFill>
            <a:miter lim="800000"/>
          </a:ln>
        </p:spPr>
        <p:txBody>
          <a:bodyPr wrap="none" anchor="ctr"/>
          <a:lstStyle/>
          <a:p>
            <a:r>
              <a:rPr lang="en-US" sz="2000">
                <a:latin typeface="Times New Roman" panose="02020603050405020304" pitchFamily="18" charset="0"/>
                <a:cs typeface="Times New Roman" panose="02020603050405020304" pitchFamily="18" charset="0"/>
              </a:rPr>
              <a:t>PAK disampaikan kepada </a:t>
            </a:r>
          </a:p>
          <a:p>
            <a:r>
              <a:rPr lang="en-US" sz="2000">
                <a:latin typeface="Times New Roman" panose="02020603050405020304" pitchFamily="18" charset="0"/>
                <a:cs typeface="Times New Roman" panose="02020603050405020304" pitchFamily="18" charset="0"/>
              </a:rPr>
              <a:t>Instansi terkait</a:t>
            </a:r>
          </a:p>
          <a:p>
            <a:pPr>
              <a:buFontTx/>
              <a:buChar char="-"/>
            </a:pPr>
            <a:r>
              <a:rPr lang="en-US" sz="2000">
                <a:latin typeface="Times New Roman" panose="02020603050405020304" pitchFamily="18" charset="0"/>
                <a:cs typeface="Times New Roman" panose="02020603050405020304" pitchFamily="18" charset="0"/>
              </a:rPr>
              <a:t> Untuk Kenaikan Jabatan</a:t>
            </a:r>
          </a:p>
          <a:p>
            <a:pPr>
              <a:buFontTx/>
              <a:buChar char="-"/>
            </a:pPr>
            <a:r>
              <a:rPr lang="en-US" sz="2000">
                <a:latin typeface="Times New Roman" panose="02020603050405020304" pitchFamily="18" charset="0"/>
                <a:cs typeface="Times New Roman" panose="02020603050405020304" pitchFamily="18" charset="0"/>
              </a:rPr>
              <a:t> Untuk Kenaikan Pangkat</a:t>
            </a:r>
          </a:p>
        </p:txBody>
      </p:sp>
      <p:sp>
        <p:nvSpPr>
          <p:cNvPr id="25605" name="Rectangle 8"/>
          <p:cNvSpPr>
            <a:spLocks noChangeArrowheads="1"/>
          </p:cNvSpPr>
          <p:nvPr/>
        </p:nvSpPr>
        <p:spPr bwMode="auto">
          <a:xfrm>
            <a:off x="838200" y="3352800"/>
            <a:ext cx="3276600" cy="1371600"/>
          </a:xfrm>
          <a:prstGeom prst="rect">
            <a:avLst/>
          </a:prstGeom>
          <a:solidFill>
            <a:schemeClr val="bg1"/>
          </a:solidFill>
          <a:ln w="9525">
            <a:solidFill>
              <a:schemeClr val="tx1"/>
            </a:solidFill>
            <a:miter lim="800000"/>
          </a:ln>
        </p:spPr>
        <p:txBody>
          <a:bodyPr wrap="none" anchor="ctr"/>
          <a:lstStyle/>
          <a:p>
            <a:r>
              <a:rPr lang="en-US" sz="2000">
                <a:latin typeface="Times New Roman" panose="02020603050405020304" pitchFamily="18" charset="0"/>
                <a:cs typeface="Times New Roman" panose="02020603050405020304" pitchFamily="18" charset="0"/>
              </a:rPr>
              <a:t>Sekretariat Tim penilai</a:t>
            </a:r>
          </a:p>
          <a:p>
            <a:pPr>
              <a:buFontTx/>
              <a:buChar char="-"/>
            </a:pPr>
            <a:r>
              <a:rPr lang="en-US" sz="2000">
                <a:latin typeface="Times New Roman" panose="02020603050405020304" pitchFamily="18" charset="0"/>
                <a:cs typeface="Times New Roman" panose="02020603050405020304" pitchFamily="18" charset="0"/>
              </a:rPr>
              <a:t> Pemeriksaan berkas </a:t>
            </a:r>
          </a:p>
          <a:p>
            <a:pPr>
              <a:buFontTx/>
              <a:buChar char="-"/>
            </a:pPr>
            <a:r>
              <a:rPr lang="en-US" sz="2000">
                <a:latin typeface="Times New Roman" panose="02020603050405020304" pitchFamily="18" charset="0"/>
                <a:cs typeface="Times New Roman" panose="02020603050405020304" pitchFamily="18" charset="0"/>
              </a:rPr>
              <a:t> Mempersiapkan bahan</a:t>
            </a:r>
          </a:p>
          <a:p>
            <a:pPr>
              <a:buFontTx/>
              <a:buChar char="-"/>
            </a:pPr>
            <a:r>
              <a:rPr lang="en-US" sz="2000">
                <a:latin typeface="Times New Roman" panose="02020603050405020304" pitchFamily="18" charset="0"/>
                <a:cs typeface="Times New Roman" panose="02020603050405020304" pitchFamily="18" charset="0"/>
              </a:rPr>
              <a:t> Penjadwalan sidang</a:t>
            </a:r>
          </a:p>
        </p:txBody>
      </p:sp>
      <p:sp>
        <p:nvSpPr>
          <p:cNvPr id="25606" name="Rectangle 9"/>
          <p:cNvSpPr>
            <a:spLocks noChangeArrowheads="1"/>
          </p:cNvSpPr>
          <p:nvPr/>
        </p:nvSpPr>
        <p:spPr bwMode="auto">
          <a:xfrm>
            <a:off x="4800600" y="3352800"/>
            <a:ext cx="3276600" cy="1371600"/>
          </a:xfrm>
          <a:prstGeom prst="rect">
            <a:avLst/>
          </a:prstGeom>
          <a:solidFill>
            <a:schemeClr val="bg1"/>
          </a:solidFill>
          <a:ln w="9525">
            <a:solidFill>
              <a:schemeClr val="tx1"/>
            </a:solidFill>
            <a:miter lim="800000"/>
          </a:ln>
        </p:spPr>
        <p:txBody>
          <a:bodyPr wrap="none" anchor="ctr"/>
          <a:lstStyle/>
          <a:p>
            <a:pPr algn="ctr"/>
            <a:r>
              <a:rPr lang="en-US" sz="2000" b="1">
                <a:latin typeface="Times New Roman" panose="02020603050405020304" pitchFamily="18" charset="0"/>
                <a:cs typeface="Times New Roman" panose="02020603050405020304" pitchFamily="18" charset="0"/>
              </a:rPr>
              <a:t>PEJABAT PENETAP AK</a:t>
            </a:r>
          </a:p>
          <a:p>
            <a:pPr algn="ctr"/>
            <a:endParaRPr lang="en-US" sz="2000" b="1">
              <a:latin typeface="Times New Roman" panose="02020603050405020304" pitchFamily="18" charset="0"/>
              <a:cs typeface="Times New Roman" panose="02020603050405020304" pitchFamily="18" charset="0"/>
            </a:endParaRPr>
          </a:p>
          <a:p>
            <a:pPr algn="ctr"/>
            <a:r>
              <a:rPr lang="en-US" sz="2000" b="1">
                <a:latin typeface="Times New Roman" panose="02020603050405020304" pitchFamily="18" charset="0"/>
                <a:cs typeface="Times New Roman" panose="02020603050405020304" pitchFamily="18" charset="0"/>
              </a:rPr>
              <a:t>PAK</a:t>
            </a:r>
          </a:p>
        </p:txBody>
      </p:sp>
      <p:sp>
        <p:nvSpPr>
          <p:cNvPr id="25607" name="Rectangle 10"/>
          <p:cNvSpPr>
            <a:spLocks noChangeArrowheads="1"/>
          </p:cNvSpPr>
          <p:nvPr/>
        </p:nvSpPr>
        <p:spPr bwMode="auto">
          <a:xfrm>
            <a:off x="838200" y="5029200"/>
            <a:ext cx="3276600" cy="1371600"/>
          </a:xfrm>
          <a:prstGeom prst="rect">
            <a:avLst/>
          </a:prstGeom>
          <a:solidFill>
            <a:schemeClr val="bg1"/>
          </a:solidFill>
          <a:ln w="9525">
            <a:solidFill>
              <a:schemeClr val="tx1"/>
            </a:solidFill>
            <a:miter lim="800000"/>
          </a:ln>
        </p:spPr>
        <p:txBody>
          <a:bodyPr wrap="none" anchor="ctr"/>
          <a:lstStyle/>
          <a:p>
            <a:pPr algn="ctr"/>
            <a:r>
              <a:rPr lang="en-US" sz="2000" b="1">
                <a:latin typeface="Times New Roman" panose="02020603050405020304" pitchFamily="18" charset="0"/>
                <a:cs typeface="Times New Roman" panose="02020603050405020304" pitchFamily="18" charset="0"/>
              </a:rPr>
              <a:t>Tim Penilai</a:t>
            </a:r>
          </a:p>
          <a:p>
            <a:pPr algn="ctr"/>
            <a:r>
              <a:rPr lang="en-US" sz="2000">
                <a:latin typeface="Times New Roman" panose="02020603050405020304" pitchFamily="18" charset="0"/>
                <a:cs typeface="Times New Roman" panose="02020603050405020304" pitchFamily="18" charset="0"/>
              </a:rPr>
              <a:t>Menetapkan penilaian AK</a:t>
            </a:r>
          </a:p>
          <a:p>
            <a:pPr algn="ctr">
              <a:buFontTx/>
              <a:buChar char="-"/>
            </a:pPr>
            <a:r>
              <a:rPr lang="en-US" sz="2000">
                <a:latin typeface="Times New Roman" panose="02020603050405020304" pitchFamily="18" charset="0"/>
                <a:cs typeface="Times New Roman" panose="02020603050405020304" pitchFamily="18" charset="0"/>
              </a:rPr>
              <a:t>DUPAK</a:t>
            </a:r>
          </a:p>
          <a:p>
            <a:pPr algn="ctr">
              <a:buFontTx/>
              <a:buChar char="-"/>
            </a:pPr>
            <a:r>
              <a:rPr lang="en-US" sz="2000">
                <a:latin typeface="Times New Roman" panose="02020603050405020304" pitchFamily="18" charset="0"/>
                <a:cs typeface="Times New Roman" panose="02020603050405020304" pitchFamily="18" charset="0"/>
              </a:rPr>
              <a:t>PAK</a:t>
            </a:r>
          </a:p>
        </p:txBody>
      </p:sp>
      <p:sp>
        <p:nvSpPr>
          <p:cNvPr id="25608" name="Rectangle 11"/>
          <p:cNvSpPr>
            <a:spLocks noChangeArrowheads="1"/>
          </p:cNvSpPr>
          <p:nvPr/>
        </p:nvSpPr>
        <p:spPr bwMode="auto">
          <a:xfrm>
            <a:off x="4800600" y="5029200"/>
            <a:ext cx="3276600" cy="1371600"/>
          </a:xfrm>
          <a:prstGeom prst="rect">
            <a:avLst/>
          </a:prstGeom>
          <a:solidFill>
            <a:schemeClr val="bg1"/>
          </a:solidFill>
          <a:ln w="9525">
            <a:solidFill>
              <a:schemeClr val="tx1"/>
            </a:solidFill>
            <a:miter lim="800000"/>
          </a:ln>
        </p:spPr>
        <p:txBody>
          <a:bodyPr wrap="none" anchor="ctr"/>
          <a:lstStyle/>
          <a:p>
            <a:pPr algn="ctr"/>
            <a:r>
              <a:rPr lang="en-US" sz="2000" b="1">
                <a:latin typeface="Times New Roman" panose="02020603050405020304" pitchFamily="18" charset="0"/>
                <a:cs typeface="Times New Roman" panose="02020603050405020304" pitchFamily="18" charset="0"/>
              </a:rPr>
              <a:t>Sekretariat Tim Penilai</a:t>
            </a:r>
          </a:p>
          <a:p>
            <a:pPr algn="ctr"/>
            <a:endParaRPr lang="en-US" sz="2000" b="1">
              <a:latin typeface="Times New Roman" panose="02020603050405020304" pitchFamily="18" charset="0"/>
              <a:cs typeface="Times New Roman" panose="02020603050405020304" pitchFamily="18" charset="0"/>
            </a:endParaRPr>
          </a:p>
          <a:p>
            <a:pPr algn="ctr"/>
            <a:r>
              <a:rPr lang="en-US" sz="2000" b="1">
                <a:latin typeface="Times New Roman" panose="02020603050405020304" pitchFamily="18" charset="0"/>
                <a:cs typeface="Times New Roman" panose="02020603050405020304" pitchFamily="18" charset="0"/>
              </a:rPr>
              <a:t>PAK</a:t>
            </a:r>
          </a:p>
        </p:txBody>
      </p:sp>
      <p:sp>
        <p:nvSpPr>
          <p:cNvPr id="25609" name="Line 32"/>
          <p:cNvSpPr>
            <a:spLocks noChangeShapeType="1"/>
          </p:cNvSpPr>
          <p:nvPr/>
        </p:nvSpPr>
        <p:spPr bwMode="auto">
          <a:xfrm>
            <a:off x="2514600" y="3048000"/>
            <a:ext cx="0" cy="304800"/>
          </a:xfrm>
          <a:prstGeom prst="line">
            <a:avLst/>
          </a:prstGeom>
          <a:noFill/>
          <a:ln w="9525">
            <a:solidFill>
              <a:schemeClr val="tx1"/>
            </a:solidFill>
            <a:round/>
            <a:tailEnd type="triangle" w="med" len="med"/>
          </a:ln>
        </p:spPr>
        <p:txBody>
          <a:bodyPr/>
          <a:lstStyle/>
          <a:p>
            <a:endParaRPr lang="en-US"/>
          </a:p>
        </p:txBody>
      </p:sp>
      <p:sp>
        <p:nvSpPr>
          <p:cNvPr id="25610" name="Line 33"/>
          <p:cNvSpPr>
            <a:spLocks noChangeShapeType="1"/>
          </p:cNvSpPr>
          <p:nvPr/>
        </p:nvSpPr>
        <p:spPr bwMode="auto">
          <a:xfrm>
            <a:off x="2514600" y="4724400"/>
            <a:ext cx="0" cy="304800"/>
          </a:xfrm>
          <a:prstGeom prst="line">
            <a:avLst/>
          </a:prstGeom>
          <a:noFill/>
          <a:ln w="9525">
            <a:solidFill>
              <a:schemeClr val="tx1"/>
            </a:solidFill>
            <a:round/>
            <a:tailEnd type="triangle" w="med" len="med"/>
          </a:ln>
        </p:spPr>
        <p:txBody>
          <a:bodyPr/>
          <a:lstStyle/>
          <a:p>
            <a:endParaRPr lang="en-US"/>
          </a:p>
        </p:txBody>
      </p:sp>
      <p:sp>
        <p:nvSpPr>
          <p:cNvPr id="25611" name="Line 34"/>
          <p:cNvSpPr>
            <a:spLocks noChangeShapeType="1"/>
          </p:cNvSpPr>
          <p:nvPr/>
        </p:nvSpPr>
        <p:spPr bwMode="auto">
          <a:xfrm>
            <a:off x="4114800" y="5715000"/>
            <a:ext cx="685800" cy="0"/>
          </a:xfrm>
          <a:prstGeom prst="line">
            <a:avLst/>
          </a:prstGeom>
          <a:noFill/>
          <a:ln w="9525">
            <a:solidFill>
              <a:schemeClr val="tx1"/>
            </a:solidFill>
            <a:round/>
            <a:tailEnd type="triangle" w="med" len="med"/>
          </a:ln>
        </p:spPr>
        <p:txBody>
          <a:bodyPr/>
          <a:lstStyle/>
          <a:p>
            <a:endParaRPr lang="en-US"/>
          </a:p>
        </p:txBody>
      </p:sp>
      <p:sp>
        <p:nvSpPr>
          <p:cNvPr id="25612" name="Line 35"/>
          <p:cNvSpPr>
            <a:spLocks noChangeShapeType="1"/>
          </p:cNvSpPr>
          <p:nvPr/>
        </p:nvSpPr>
        <p:spPr bwMode="auto">
          <a:xfrm flipV="1">
            <a:off x="6553200" y="4724400"/>
            <a:ext cx="0" cy="304800"/>
          </a:xfrm>
          <a:prstGeom prst="line">
            <a:avLst/>
          </a:prstGeom>
          <a:noFill/>
          <a:ln w="9525">
            <a:solidFill>
              <a:schemeClr val="tx1"/>
            </a:solidFill>
            <a:round/>
            <a:tailEnd type="triangle" w="med" len="med"/>
          </a:ln>
        </p:spPr>
        <p:txBody>
          <a:bodyPr/>
          <a:lstStyle/>
          <a:p>
            <a:endParaRPr lang="en-US"/>
          </a:p>
        </p:txBody>
      </p:sp>
      <p:sp>
        <p:nvSpPr>
          <p:cNvPr id="25613" name="Line 36"/>
          <p:cNvSpPr>
            <a:spLocks noChangeShapeType="1"/>
          </p:cNvSpPr>
          <p:nvPr/>
        </p:nvSpPr>
        <p:spPr bwMode="auto">
          <a:xfrm flipV="1">
            <a:off x="6553200" y="3048000"/>
            <a:ext cx="0" cy="304800"/>
          </a:xfrm>
          <a:prstGeom prst="line">
            <a:avLst/>
          </a:prstGeom>
          <a:noFill/>
          <a:ln w="9525">
            <a:solidFill>
              <a:schemeClr val="tx1"/>
            </a:solidFill>
            <a:round/>
            <a:tailEnd type="triangle" w="med" len="med"/>
          </a:ln>
        </p:spPr>
        <p:txBody>
          <a:bodyPr/>
          <a:lstStyle/>
          <a:p>
            <a:endParaRPr lang="en-US"/>
          </a:p>
        </p:txBody>
      </p:sp>
      <p:sp>
        <p:nvSpPr>
          <p:cNvPr id="25614" name="Line 37"/>
          <p:cNvSpPr>
            <a:spLocks noChangeShapeType="1"/>
          </p:cNvSpPr>
          <p:nvPr/>
        </p:nvSpPr>
        <p:spPr bwMode="auto">
          <a:xfrm flipH="1">
            <a:off x="4114800" y="2362200"/>
            <a:ext cx="685800" cy="0"/>
          </a:xfrm>
          <a:prstGeom prst="line">
            <a:avLst/>
          </a:prstGeom>
          <a:noFill/>
          <a:ln w="9525">
            <a:solidFill>
              <a:schemeClr val="tx1"/>
            </a:solidFill>
            <a:round/>
            <a:tailEnd type="triangle" w="med" len="med"/>
          </a:ln>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026"/>
          <p:cNvSpPr>
            <a:spLocks noGrp="1" noChangeArrowheads="1"/>
          </p:cNvSpPr>
          <p:nvPr>
            <p:ph type="title" idx="4294967295"/>
          </p:nvPr>
        </p:nvSpPr>
        <p:spPr>
          <a:xfrm>
            <a:off x="609600" y="304800"/>
            <a:ext cx="8001000" cy="1216025"/>
          </a:xfrm>
        </p:spPr>
        <p:txBody>
          <a:bodyPr anchor="ctr"/>
          <a:lstStyle/>
          <a:p>
            <a:pPr eaLnBrk="1" hangingPunct="1"/>
            <a:r>
              <a:rPr lang="en-US" dirty="0" err="1"/>
              <a:t>Penetapan</a:t>
            </a:r>
            <a:r>
              <a:rPr lang="en-US" dirty="0"/>
              <a:t> </a:t>
            </a:r>
            <a:r>
              <a:rPr lang="en-US" dirty="0" err="1"/>
              <a:t>Angka</a:t>
            </a:r>
            <a:r>
              <a:rPr lang="en-US" dirty="0"/>
              <a:t> </a:t>
            </a:r>
            <a:r>
              <a:rPr lang="en-US" dirty="0" err="1"/>
              <a:t>Kredit</a:t>
            </a:r>
            <a:r>
              <a:rPr lang="en-US" dirty="0"/>
              <a:t> </a:t>
            </a:r>
            <a:r>
              <a:rPr lang="en-US" dirty="0" err="1"/>
              <a:t>Bersifat</a:t>
            </a:r>
            <a:r>
              <a:rPr lang="en-US" dirty="0"/>
              <a:t> Final</a:t>
            </a:r>
          </a:p>
        </p:txBody>
      </p:sp>
      <p:sp>
        <p:nvSpPr>
          <p:cNvPr id="26627" name="Rectangle 1027"/>
          <p:cNvSpPr>
            <a:spLocks noGrp="1" noChangeArrowheads="1"/>
          </p:cNvSpPr>
          <p:nvPr>
            <p:ph type="body" idx="4294967295"/>
          </p:nvPr>
        </p:nvSpPr>
        <p:spPr>
          <a:xfrm>
            <a:off x="1573213" y="2103438"/>
            <a:ext cx="6907212" cy="3736975"/>
          </a:xfrm>
        </p:spPr>
        <p:txBody>
          <a:bodyPr/>
          <a:lstStyle/>
          <a:p>
            <a:pPr algn="ctr" eaLnBrk="1" hangingPunct="1">
              <a:buFont typeface="Wingdings" panose="05000000000000000000" pitchFamily="2" charset="2"/>
              <a:buNone/>
            </a:pPr>
            <a:r>
              <a:rPr lang="en-US"/>
              <a:t> </a:t>
            </a:r>
          </a:p>
        </p:txBody>
      </p:sp>
      <p:sp>
        <p:nvSpPr>
          <p:cNvPr id="26628" name="Rectangle 1029"/>
          <p:cNvSpPr>
            <a:spLocks noChangeArrowheads="1"/>
          </p:cNvSpPr>
          <p:nvPr/>
        </p:nvSpPr>
        <p:spPr bwMode="auto">
          <a:xfrm>
            <a:off x="838200" y="2209800"/>
            <a:ext cx="7620000" cy="3657600"/>
          </a:xfrm>
          <a:prstGeom prst="rect">
            <a:avLst/>
          </a:prstGeom>
          <a:solidFill>
            <a:schemeClr val="bg1"/>
          </a:solidFill>
          <a:ln w="9525">
            <a:solidFill>
              <a:schemeClr val="tx1"/>
            </a:solidFill>
            <a:miter lim="800000"/>
          </a:ln>
        </p:spPr>
        <p:txBody>
          <a:bodyPr wrap="none" anchor="ctr"/>
          <a:lstStyle/>
          <a:p>
            <a:pPr algn="ctr">
              <a:spcBef>
                <a:spcPct val="20000"/>
              </a:spcBef>
            </a:pPr>
            <a:r>
              <a:rPr lang="en-US" sz="3200" dirty="0" err="1">
                <a:latin typeface="Times New Roman" panose="02020603050405020304" pitchFamily="18" charset="0"/>
                <a:cs typeface="Times New Roman" panose="02020603050405020304" pitchFamily="18" charset="0"/>
              </a:rPr>
              <a:t>Tidak</a:t>
            </a:r>
            <a:r>
              <a:rPr lang="en-US" sz="3200" dirty="0">
                <a:latin typeface="Times New Roman" panose="02020603050405020304" pitchFamily="18" charset="0"/>
                <a:cs typeface="Times New Roman" panose="02020603050405020304" pitchFamily="18" charset="0"/>
              </a:rPr>
              <a:t> </a:t>
            </a:r>
            <a:r>
              <a:rPr lang="id-ID" sz="3200" dirty="0">
                <a:latin typeface="Times New Roman" panose="02020603050405020304" pitchFamily="18" charset="0"/>
                <a:cs typeface="Times New Roman" panose="02020603050405020304" pitchFamily="18" charset="0"/>
              </a:rPr>
              <a:t>dapat </a:t>
            </a:r>
            <a:r>
              <a:rPr lang="en-US" sz="3200" dirty="0" err="1">
                <a:latin typeface="Times New Roman" panose="02020603050405020304" pitchFamily="18" charset="0"/>
                <a:cs typeface="Times New Roman" panose="02020603050405020304" pitchFamily="18" charset="0"/>
              </a:rPr>
              <a:t>diajukan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keberatan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oleh</a:t>
            </a:r>
            <a:r>
              <a:rPr lang="en-US" sz="3200" dirty="0">
                <a:latin typeface="Times New Roman" panose="02020603050405020304" pitchFamily="18" charset="0"/>
                <a:cs typeface="Times New Roman" panose="02020603050405020304" pitchFamily="18" charset="0"/>
              </a:rPr>
              <a:t> PNS </a:t>
            </a:r>
            <a:r>
              <a:rPr lang="en-US" sz="3200" dirty="0" err="1">
                <a:latin typeface="Times New Roman" panose="02020603050405020304" pitchFamily="18" charset="0"/>
                <a:cs typeface="Times New Roman" panose="02020603050405020304" pitchFamily="18" charset="0"/>
              </a:rPr>
              <a:t>ybs</a:t>
            </a:r>
            <a:r>
              <a:rPr lang="en-US" sz="3200" dirty="0">
                <a:latin typeface="Times New Roman" panose="02020603050405020304" pitchFamily="18" charset="0"/>
                <a:cs typeface="Times New Roman" panose="02020603050405020304" pitchFamily="18" charset="0"/>
              </a:rPr>
              <a:t> </a:t>
            </a:r>
          </a:p>
          <a:p>
            <a:pPr algn="ctr">
              <a:spcBef>
                <a:spcPct val="20000"/>
              </a:spcBef>
            </a:pPr>
            <a:r>
              <a:rPr lang="en-US" sz="3200" dirty="0" err="1">
                <a:latin typeface="Times New Roman" panose="02020603050405020304" pitchFamily="18" charset="0"/>
                <a:cs typeface="Times New Roman" panose="02020603050405020304" pitchFamily="18" charset="0"/>
              </a:rPr>
              <a:t>oleh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karena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itu</a:t>
            </a:r>
            <a:r>
              <a:rPr lang="en-US" sz="3200" dirty="0">
                <a:latin typeface="Times New Roman" panose="02020603050405020304" pitchFamily="18" charset="0"/>
                <a:cs typeface="Times New Roman" panose="02020603050405020304" pitchFamily="18" charset="0"/>
              </a:rPr>
              <a:t> </a:t>
            </a:r>
          </a:p>
          <a:p>
            <a:pPr algn="ctr">
              <a:spcBef>
                <a:spcPct val="20000"/>
              </a:spcBef>
            </a:pPr>
            <a:r>
              <a:rPr lang="en-US" sz="3200" dirty="0" err="1">
                <a:latin typeface="Times New Roman" panose="02020603050405020304" pitchFamily="18" charset="0"/>
                <a:cs typeface="Times New Roman" panose="02020603050405020304" pitchFamily="18" charset="0"/>
              </a:rPr>
              <a:t>Anggota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penilai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harus</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benar-benar</a:t>
            </a:r>
            <a:r>
              <a:rPr lang="en-US" sz="3200" dirty="0">
                <a:latin typeface="Times New Roman" panose="02020603050405020304" pitchFamily="18" charset="0"/>
                <a:cs typeface="Times New Roman" panose="02020603050405020304" pitchFamily="18" charset="0"/>
              </a:rPr>
              <a:t> </a:t>
            </a:r>
          </a:p>
          <a:p>
            <a:pPr algn="ctr">
              <a:spcBef>
                <a:spcPct val="20000"/>
              </a:spcBef>
            </a:pPr>
            <a:r>
              <a:rPr lang="en-US" sz="3200" dirty="0" err="1">
                <a:latin typeface="Times New Roman" panose="02020603050405020304" pitchFamily="18" charset="0"/>
                <a:cs typeface="Times New Roman" panose="02020603050405020304" pitchFamily="18" charset="0"/>
              </a:rPr>
              <a:t>kompeten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bekerja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secara</a:t>
            </a:r>
            <a:r>
              <a:rPr lang="en-US" sz="3200" dirty="0">
                <a:latin typeface="Times New Roman" panose="02020603050405020304" pitchFamily="18" charset="0"/>
                <a:cs typeface="Times New Roman" panose="02020603050405020304" pitchFamily="18" charset="0"/>
              </a:rPr>
              <a:t> </a:t>
            </a:r>
          </a:p>
          <a:p>
            <a:pPr algn="ctr">
              <a:spcBef>
                <a:spcPct val="20000"/>
              </a:spcBef>
            </a:pPr>
            <a:r>
              <a:rPr lang="en-US" sz="3200" dirty="0" err="1">
                <a:latin typeface="Times New Roman" panose="02020603050405020304" pitchFamily="18" charset="0"/>
                <a:cs typeface="Times New Roman" panose="02020603050405020304" pitchFamily="18" charset="0"/>
              </a:rPr>
              <a:t>Cermat</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teliti</a:t>
            </a:r>
            <a:r>
              <a:rPr lang="en-US" sz="3200" dirty="0">
                <a:latin typeface="Times New Roman" panose="02020603050405020304" pitchFamily="18" charset="0"/>
                <a:cs typeface="Times New Roman" panose="02020603050405020304" pitchFamily="18" charset="0"/>
              </a:rPr>
              <a:t> – </a:t>
            </a:r>
            <a:r>
              <a:rPr lang="en-US" sz="3200" dirty="0" err="1">
                <a:latin typeface="Times New Roman" panose="02020603050405020304" pitchFamily="18" charset="0"/>
                <a:cs typeface="Times New Roman" panose="02020603050405020304" pitchFamily="18" charset="0"/>
              </a:rPr>
              <a:t>obyektif</a:t>
            </a:r>
            <a:r>
              <a:rPr lang="en-US" sz="3200" dirty="0">
                <a:latin typeface="Times New Roman" panose="02020603050405020304" pitchFamily="18" charset="0"/>
                <a:cs typeface="Times New Roman" panose="02020603050405020304" pitchFamily="18" charset="0"/>
              </a:rPr>
              <a:t> – total – </a:t>
            </a:r>
            <a:r>
              <a:rPr lang="en-US" sz="3200" dirty="0" err="1">
                <a:latin typeface="Times New Roman" panose="02020603050405020304" pitchFamily="18" charset="0"/>
                <a:cs typeface="Times New Roman" panose="02020603050405020304" pitchFamily="18" charset="0"/>
              </a:rPr>
              <a:t>dan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komit</a:t>
            </a:r>
            <a:endParaRPr lang="en-US" sz="3200" dirty="0">
              <a:latin typeface="Times New Roman" panose="02020603050405020304" pitchFamily="18" charset="0"/>
              <a:cs typeface="Times New Roman" panose="02020603050405020304" pitchFamily="18" charset="0"/>
            </a:endParaRPr>
          </a:p>
          <a:p>
            <a:pPr algn="ctr"/>
            <a:endParaRPr lang="en-US" sz="2400" dirty="0">
              <a:latin typeface="Albertus Extra Bold" pitchFamily="34" charset="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a:lstStyle/>
          <a:p>
            <a:pPr eaLnBrk="1" hangingPunct="1"/>
            <a:r>
              <a:rPr lang="id-ID" b="1" i="1"/>
              <a:t>Penilaian dan Penetapan PAK</a:t>
            </a:r>
            <a:endParaRPr lang="en-GB" b="1" i="1"/>
          </a:p>
        </p:txBody>
      </p:sp>
      <p:sp>
        <p:nvSpPr>
          <p:cNvPr id="27651" name="Rectangle 3"/>
          <p:cNvSpPr>
            <a:spLocks noGrp="1" noChangeArrowheads="1"/>
          </p:cNvSpPr>
          <p:nvPr>
            <p:ph type="body" idx="4294967295"/>
          </p:nvPr>
        </p:nvSpPr>
        <p:spPr/>
        <p:txBody>
          <a:bodyPr/>
          <a:lstStyle/>
          <a:p>
            <a:pPr eaLnBrk="1" hangingPunct="1">
              <a:lnSpc>
                <a:spcPct val="90000"/>
              </a:lnSpc>
            </a:pPr>
            <a:r>
              <a:rPr lang="id-ID" sz="2500"/>
              <a:t>Penilaian dan penetapan dilakukan paling kurang 1 (satu) kali dlm setahun.</a:t>
            </a:r>
          </a:p>
          <a:p>
            <a:pPr eaLnBrk="1" hangingPunct="1">
              <a:lnSpc>
                <a:spcPct val="90000"/>
              </a:lnSpc>
            </a:pPr>
            <a:r>
              <a:rPr lang="id-ID" sz="2500">
                <a:solidFill>
                  <a:srgbClr val="990099"/>
                </a:solidFill>
              </a:rPr>
              <a:t>Penilaian dan penetapan AK bagi Guru yg akan dipertimbangkan utk naik pangkat dilakukan minimal 2 kali dalam 1 tahun, yaitu 3 bln sebelum periode KP.</a:t>
            </a:r>
          </a:p>
          <a:p>
            <a:pPr eaLnBrk="1" hangingPunct="1">
              <a:lnSpc>
                <a:spcPct val="90000"/>
              </a:lnSpc>
            </a:pPr>
            <a:r>
              <a:rPr lang="id-ID" sz="2500"/>
              <a:t>Periode 1 April, PAK ditetapkan di Bln Januari.</a:t>
            </a:r>
          </a:p>
          <a:p>
            <a:pPr eaLnBrk="1" hangingPunct="1">
              <a:lnSpc>
                <a:spcPct val="90000"/>
              </a:lnSpc>
            </a:pPr>
            <a:r>
              <a:rPr lang="id-ID" sz="2500"/>
              <a:t>Periode 1 Oktober, PAK ditetapkan di bln Juli.</a:t>
            </a:r>
            <a:endParaRPr lang="en-GB" sz="25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1219200" y="609600"/>
            <a:ext cx="7467600" cy="1219200"/>
          </a:xfrm>
        </p:spPr>
        <p:txBody>
          <a:bodyPr/>
          <a:lstStyle/>
          <a:p>
            <a:pPr eaLnBrk="1" hangingPunct="1"/>
            <a:r>
              <a:rPr lang="id-ID" b="1" dirty="0"/>
              <a:t>Penetapan Kenaikan</a:t>
            </a:r>
            <a:r>
              <a:rPr lang="en-US" b="1" dirty="0"/>
              <a:t> </a:t>
            </a:r>
            <a:r>
              <a:rPr lang="id-ID" b="1" dirty="0"/>
              <a:t>Jabatan :</a:t>
            </a:r>
            <a:br>
              <a:rPr lang="id-ID" b="1" dirty="0"/>
            </a:br>
            <a:endParaRPr lang="en-GB" b="1" dirty="0"/>
          </a:p>
        </p:txBody>
      </p:sp>
      <p:sp>
        <p:nvSpPr>
          <p:cNvPr id="28675" name="Rectangle 3"/>
          <p:cNvSpPr>
            <a:spLocks noGrp="1" noChangeArrowheads="1"/>
          </p:cNvSpPr>
          <p:nvPr>
            <p:ph type="body" idx="4294967295"/>
          </p:nvPr>
        </p:nvSpPr>
        <p:spPr/>
        <p:txBody>
          <a:bodyPr/>
          <a:lstStyle/>
          <a:p>
            <a:pPr eaLnBrk="1" hangingPunct="1"/>
            <a:r>
              <a:rPr lang="id-ID" dirty="0"/>
              <a:t>Paling singkat 1 thn dlm jab terakhir.</a:t>
            </a:r>
          </a:p>
          <a:p>
            <a:pPr eaLnBrk="1" hangingPunct="1"/>
            <a:r>
              <a:rPr lang="id-ID" dirty="0"/>
              <a:t>Memenuhi AK yang dipersyaratkan.</a:t>
            </a:r>
          </a:p>
          <a:p>
            <a:pPr eaLnBrk="1" hangingPunct="1"/>
            <a:r>
              <a:rPr lang="id-ID" dirty="0"/>
              <a:t>Setiap unsur dalam DP-3</a:t>
            </a:r>
            <a:r>
              <a:rPr lang="en-US" dirty="0"/>
              <a:t>/SKP </a:t>
            </a:r>
            <a:r>
              <a:rPr lang="id-ID" dirty="0"/>
              <a:t>paling kurang bernilai baik dalam 1 thn terakhir</a:t>
            </a:r>
          </a:p>
          <a:p>
            <a:pPr eaLnBrk="1" hangingPunct="1">
              <a:buFont typeface="Wingdings" panose="05000000000000000000" pitchFamily="2" charset="2"/>
              <a:buNone/>
            </a:pPr>
            <a:endParaRPr lang="id-ID" dirty="0"/>
          </a:p>
          <a:p>
            <a:pPr algn="ctr" eaLnBrk="1" hangingPunct="1">
              <a:buFont typeface="Wingdings" panose="05000000000000000000" pitchFamily="2" charset="2"/>
              <a:buNone/>
            </a:pPr>
            <a:r>
              <a:rPr lang="id-ID" dirty="0"/>
              <a:t>   </a:t>
            </a:r>
            <a:r>
              <a:rPr lang="id-ID" dirty="0">
                <a:solidFill>
                  <a:srgbClr val="FF3300"/>
                </a:solidFill>
              </a:rPr>
              <a:t>Kenaikan jabatan ditetapkan oleh                              PJBW</a:t>
            </a:r>
            <a:endParaRPr lang="en-GB" dirty="0">
              <a:solidFill>
                <a:srgbClr val="FF3300"/>
              </a:solidFill>
            </a:endParaRPr>
          </a:p>
        </p:txBody>
      </p:sp>
      <p:sp>
        <p:nvSpPr>
          <p:cNvPr id="28676" name="AutoShape 5"/>
          <p:cNvSpPr>
            <a:spLocks noChangeArrowheads="1"/>
          </p:cNvSpPr>
          <p:nvPr/>
        </p:nvSpPr>
        <p:spPr bwMode="auto">
          <a:xfrm>
            <a:off x="4648200" y="4648200"/>
            <a:ext cx="990600" cy="533400"/>
          </a:xfrm>
          <a:prstGeom prst="downArrow">
            <a:avLst>
              <a:gd name="adj1" fmla="val 50000"/>
              <a:gd name="adj2" fmla="val 25000"/>
            </a:avLst>
          </a:prstGeom>
          <a:solidFill>
            <a:schemeClr val="accent1"/>
          </a:solidFill>
          <a:ln w="12700" cap="sq">
            <a:solidFill>
              <a:schemeClr val="tx1"/>
            </a:solidFill>
            <a:miter lim="800000"/>
            <a:headEnd type="none" w="sm" len="sm"/>
            <a:tailEnd type="none" w="sm" len="sm"/>
          </a:ln>
        </p:spPr>
        <p:txBody>
          <a:bodyPr wrap="none" anchor="ctr"/>
          <a:lstStyle/>
          <a:p>
            <a:endParaRPr lang="en-GB"/>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914400" y="457200"/>
            <a:ext cx="7845425" cy="835025"/>
          </a:xfrm>
        </p:spPr>
        <p:txBody>
          <a:bodyPr/>
          <a:lstStyle/>
          <a:p>
            <a:pPr eaLnBrk="1" hangingPunct="1"/>
            <a:r>
              <a:rPr lang="id-ID" sz="3200" dirty="0"/>
              <a:t>Kenaikan Pangkat dpt dipertimbangkan :</a:t>
            </a:r>
            <a:endParaRPr lang="en-GB" sz="3200" dirty="0"/>
          </a:p>
        </p:txBody>
      </p:sp>
      <p:sp>
        <p:nvSpPr>
          <p:cNvPr id="29699" name="Rectangle 3"/>
          <p:cNvSpPr>
            <a:spLocks noGrp="1" noChangeArrowheads="1"/>
          </p:cNvSpPr>
          <p:nvPr>
            <p:ph type="body" idx="4294967295"/>
          </p:nvPr>
        </p:nvSpPr>
        <p:spPr/>
        <p:txBody>
          <a:bodyPr/>
          <a:lstStyle/>
          <a:p>
            <a:pPr eaLnBrk="1" hangingPunct="1"/>
            <a:r>
              <a:rPr lang="id-ID" sz="2200" dirty="0"/>
              <a:t>Paling singkat 2 thn dlm pangkat terakhir.</a:t>
            </a:r>
          </a:p>
          <a:p>
            <a:pPr eaLnBrk="1" hangingPunct="1"/>
            <a:r>
              <a:rPr lang="id-ID" sz="2200" dirty="0"/>
              <a:t>Memenuhi AK yang dipersyaratkan</a:t>
            </a:r>
          </a:p>
          <a:p>
            <a:pPr eaLnBrk="1" hangingPunct="1"/>
            <a:r>
              <a:rPr lang="id-ID" sz="2200" dirty="0"/>
              <a:t>Setiap Unsur </a:t>
            </a:r>
            <a:r>
              <a:rPr lang="id-ID" sz="2200"/>
              <a:t>dalam </a:t>
            </a:r>
            <a:r>
              <a:rPr lang="en-US" sz="2200"/>
              <a:t>SKP</a:t>
            </a:r>
            <a:r>
              <a:rPr lang="id-ID" sz="2200" dirty="0"/>
              <a:t> paling kurang bernilai baik dalam 2 thn terakhir. </a:t>
            </a:r>
          </a:p>
          <a:p>
            <a:pPr eaLnBrk="1" hangingPunct="1">
              <a:buFont typeface="Wingdings" panose="05000000000000000000" pitchFamily="2" charset="2"/>
              <a:buNone/>
            </a:pPr>
            <a:endParaRPr lang="id-ID" sz="2200" dirty="0"/>
          </a:p>
          <a:p>
            <a:pPr eaLnBrk="1" hangingPunct="1">
              <a:buFont typeface="Wingdings" panose="05000000000000000000" pitchFamily="2" charset="2"/>
              <a:buChar char="v"/>
            </a:pPr>
            <a:r>
              <a:rPr lang="id-ID" sz="2100" dirty="0"/>
              <a:t>KP GR IV/</a:t>
            </a:r>
            <a:r>
              <a:rPr lang="en-US" sz="2100" dirty="0"/>
              <a:t>d</a:t>
            </a:r>
            <a:r>
              <a:rPr lang="id-ID" sz="2100" dirty="0"/>
              <a:t> keatas ditetapkan Presiden setelah mendapat Pertek Ka. BKN</a:t>
            </a:r>
            <a:endParaRPr lang="en-US" sz="2100" dirty="0"/>
          </a:p>
          <a:p>
            <a:pPr eaLnBrk="1" hangingPunct="1">
              <a:buFont typeface="Wingdings" panose="05000000000000000000" pitchFamily="2" charset="2"/>
              <a:buChar char="v"/>
            </a:pPr>
            <a:r>
              <a:rPr lang="id-ID" sz="2100" dirty="0">
                <a:solidFill>
                  <a:srgbClr val="009900"/>
                </a:solidFill>
              </a:rPr>
              <a:t>KP GR IV/c ditetapkan </a:t>
            </a:r>
            <a:r>
              <a:rPr lang="en-US" sz="2100" dirty="0" err="1">
                <a:solidFill>
                  <a:srgbClr val="009900"/>
                </a:solidFill>
              </a:rPr>
              <a:t>oleh</a:t>
            </a:r>
            <a:r>
              <a:rPr lang="en-US" sz="2100" dirty="0">
                <a:solidFill>
                  <a:srgbClr val="009900"/>
                </a:solidFill>
              </a:rPr>
              <a:t> </a:t>
            </a:r>
            <a:r>
              <a:rPr lang="id-ID" sz="2100" dirty="0">
                <a:solidFill>
                  <a:srgbClr val="009900"/>
                </a:solidFill>
              </a:rPr>
              <a:t>Ka. BKN</a:t>
            </a:r>
          </a:p>
          <a:p>
            <a:pPr eaLnBrk="1" hangingPunct="1">
              <a:buFont typeface="Wingdings" panose="05000000000000000000" pitchFamily="2" charset="2"/>
              <a:buChar char="v"/>
            </a:pPr>
            <a:r>
              <a:rPr lang="id-ID" sz="2100" dirty="0">
                <a:solidFill>
                  <a:srgbClr val="7030A0"/>
                </a:solidFill>
              </a:rPr>
              <a:t>KP GR IV/b kebawah ditetapkan PPK setelah mendapat Persetujuan Teknis Kakanreg BKN </a:t>
            </a:r>
            <a:endParaRPr lang="en-GB" sz="2100" dirty="0">
              <a:solidFill>
                <a:srgbClr val="7030A0"/>
              </a:solidFill>
            </a:endParaRPr>
          </a:p>
          <a:p>
            <a:pPr eaLnBrk="1" hangingPunct="1">
              <a:buFont typeface="Wingdings" panose="05000000000000000000" pitchFamily="2" charset="2"/>
              <a:buChar char="v"/>
            </a:pPr>
            <a:r>
              <a:rPr lang="en-GB" sz="2100" dirty="0">
                <a:solidFill>
                  <a:srgbClr val="FF0000"/>
                </a:solidFill>
              </a:rPr>
              <a:t>KP </a:t>
            </a:r>
            <a:r>
              <a:rPr lang="en-GB" sz="2100" dirty="0" err="1">
                <a:solidFill>
                  <a:srgbClr val="FF0000"/>
                </a:solidFill>
              </a:rPr>
              <a:t>bagi</a:t>
            </a:r>
            <a:r>
              <a:rPr lang="en-GB" sz="2100" dirty="0">
                <a:solidFill>
                  <a:srgbClr val="FF0000"/>
                </a:solidFill>
              </a:rPr>
              <a:t> Guru </a:t>
            </a:r>
            <a:r>
              <a:rPr lang="en-GB" sz="2100" dirty="0" err="1">
                <a:solidFill>
                  <a:srgbClr val="FF0000"/>
                </a:solidFill>
              </a:rPr>
              <a:t>dlm</a:t>
            </a:r>
            <a:r>
              <a:rPr lang="en-GB" sz="2100" dirty="0">
                <a:solidFill>
                  <a:srgbClr val="FF0000"/>
                </a:solidFill>
              </a:rPr>
              <a:t> </a:t>
            </a:r>
            <a:r>
              <a:rPr lang="en-GB" sz="2100" dirty="0" err="1">
                <a:solidFill>
                  <a:srgbClr val="FF0000"/>
                </a:solidFill>
              </a:rPr>
              <a:t>jenjang</a:t>
            </a:r>
            <a:r>
              <a:rPr lang="en-GB" sz="2100" dirty="0">
                <a:solidFill>
                  <a:srgbClr val="FF0000"/>
                </a:solidFill>
              </a:rPr>
              <a:t> jab </a:t>
            </a:r>
            <a:r>
              <a:rPr lang="en-GB" sz="2100" dirty="0" err="1">
                <a:solidFill>
                  <a:srgbClr val="FF0000"/>
                </a:solidFill>
              </a:rPr>
              <a:t>yg</a:t>
            </a:r>
            <a:r>
              <a:rPr lang="en-GB" sz="2100" dirty="0">
                <a:solidFill>
                  <a:srgbClr val="FF0000"/>
                </a:solidFill>
              </a:rPr>
              <a:t> </a:t>
            </a:r>
            <a:r>
              <a:rPr lang="en-GB" sz="2100" dirty="0" err="1">
                <a:solidFill>
                  <a:srgbClr val="FF0000"/>
                </a:solidFill>
              </a:rPr>
              <a:t>lbh</a:t>
            </a:r>
            <a:r>
              <a:rPr lang="en-GB" sz="2100" dirty="0">
                <a:solidFill>
                  <a:srgbClr val="FF0000"/>
                </a:solidFill>
              </a:rPr>
              <a:t> </a:t>
            </a:r>
            <a:r>
              <a:rPr lang="en-GB" sz="2100" dirty="0" err="1">
                <a:solidFill>
                  <a:srgbClr val="FF0000"/>
                </a:solidFill>
              </a:rPr>
              <a:t>tinggi</a:t>
            </a:r>
            <a:r>
              <a:rPr lang="en-GB" sz="2100" dirty="0">
                <a:solidFill>
                  <a:srgbClr val="FF0000"/>
                </a:solidFill>
              </a:rPr>
              <a:t> </a:t>
            </a:r>
            <a:r>
              <a:rPr lang="en-GB" sz="2100" dirty="0" err="1">
                <a:solidFill>
                  <a:srgbClr val="FF0000"/>
                </a:solidFill>
              </a:rPr>
              <a:t>dpt</a:t>
            </a:r>
            <a:r>
              <a:rPr lang="en-GB" sz="2100" dirty="0">
                <a:solidFill>
                  <a:srgbClr val="FF0000"/>
                </a:solidFill>
              </a:rPr>
              <a:t> </a:t>
            </a:r>
            <a:r>
              <a:rPr lang="en-GB" sz="2100" dirty="0" err="1">
                <a:solidFill>
                  <a:srgbClr val="FF0000"/>
                </a:solidFill>
              </a:rPr>
              <a:t>dipertimbangkan</a:t>
            </a:r>
            <a:r>
              <a:rPr lang="en-GB" sz="2100" dirty="0">
                <a:solidFill>
                  <a:srgbClr val="FF0000"/>
                </a:solidFill>
              </a:rPr>
              <a:t> </a:t>
            </a:r>
            <a:r>
              <a:rPr lang="en-GB" sz="2100" dirty="0" err="1">
                <a:solidFill>
                  <a:srgbClr val="FF0000"/>
                </a:solidFill>
              </a:rPr>
              <a:t>apabila</a:t>
            </a:r>
            <a:r>
              <a:rPr lang="en-GB" sz="2100" dirty="0">
                <a:solidFill>
                  <a:srgbClr val="FF0000"/>
                </a:solidFill>
              </a:rPr>
              <a:t> </a:t>
            </a:r>
            <a:r>
              <a:rPr lang="en-GB" sz="2100" dirty="0" err="1">
                <a:solidFill>
                  <a:srgbClr val="FF0000"/>
                </a:solidFill>
              </a:rPr>
              <a:t>kenaikan</a:t>
            </a:r>
            <a:r>
              <a:rPr lang="en-GB" sz="2100" dirty="0">
                <a:solidFill>
                  <a:srgbClr val="FF0000"/>
                </a:solidFill>
              </a:rPr>
              <a:t> jab-</a:t>
            </a:r>
            <a:r>
              <a:rPr lang="en-GB" sz="2100" dirty="0" err="1">
                <a:solidFill>
                  <a:srgbClr val="FF0000"/>
                </a:solidFill>
              </a:rPr>
              <a:t>nya</a:t>
            </a:r>
            <a:r>
              <a:rPr lang="en-GB" sz="2100" dirty="0">
                <a:solidFill>
                  <a:srgbClr val="FF0000"/>
                </a:solidFill>
              </a:rPr>
              <a:t> </a:t>
            </a:r>
            <a:r>
              <a:rPr lang="en-GB" sz="2100" dirty="0" err="1">
                <a:solidFill>
                  <a:srgbClr val="FF0000"/>
                </a:solidFill>
              </a:rPr>
              <a:t>ditetapkan</a:t>
            </a:r>
            <a:r>
              <a:rPr lang="en-GB" sz="2100" dirty="0">
                <a:solidFill>
                  <a:srgbClr val="FF0000"/>
                </a:solidFill>
              </a:rPr>
              <a:t> </a:t>
            </a:r>
            <a:r>
              <a:rPr lang="en-GB" sz="2100" dirty="0" err="1">
                <a:solidFill>
                  <a:srgbClr val="FF0000"/>
                </a:solidFill>
              </a:rPr>
              <a:t>terlebih</a:t>
            </a:r>
            <a:r>
              <a:rPr lang="en-GB" sz="2100" dirty="0">
                <a:solidFill>
                  <a:srgbClr val="FF0000"/>
                </a:solidFill>
              </a:rPr>
              <a:t> </a:t>
            </a:r>
            <a:r>
              <a:rPr lang="en-GB" sz="2100" dirty="0" err="1">
                <a:solidFill>
                  <a:srgbClr val="FF0000"/>
                </a:solidFill>
              </a:rPr>
              <a:t>dahulu</a:t>
            </a:r>
            <a:r>
              <a:rPr lang="en-GB" sz="2100" dirty="0">
                <a:solidFill>
                  <a:srgbClr val="FF0000"/>
                </a:solidFill>
              </a:rPr>
              <a:t> </a:t>
            </a:r>
            <a:r>
              <a:rPr lang="en-GB" sz="2100" dirty="0" err="1">
                <a:solidFill>
                  <a:srgbClr val="FF0000"/>
                </a:solidFill>
              </a:rPr>
              <a:t>oleh</a:t>
            </a:r>
            <a:r>
              <a:rPr lang="en-GB" sz="2100" dirty="0">
                <a:solidFill>
                  <a:srgbClr val="FF0000"/>
                </a:solidFill>
              </a:rPr>
              <a:t> PPK</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WordArt 2"/>
          <p:cNvSpPr>
            <a:spLocks noChangeArrowheads="1" noChangeShapeType="1" noTextEdit="1"/>
          </p:cNvSpPr>
          <p:nvPr/>
        </p:nvSpPr>
        <p:spPr bwMode="auto">
          <a:xfrm>
            <a:off x="2057400" y="762000"/>
            <a:ext cx="4724400" cy="792163"/>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miter lim="800000"/>
                </a:ln>
                <a:solidFill>
                  <a:srgbClr val="DDDDDD"/>
                </a:solidFill>
                <a:latin typeface="Arial Black" panose="020B0A04020102020204"/>
              </a:rPr>
              <a:t>Memperoleh Ijazah</a:t>
            </a:r>
          </a:p>
        </p:txBody>
      </p:sp>
      <p:sp>
        <p:nvSpPr>
          <p:cNvPr id="51203" name="Text Box 3"/>
          <p:cNvSpPr txBox="1">
            <a:spLocks noChangeArrowheads="1"/>
          </p:cNvSpPr>
          <p:nvPr/>
        </p:nvSpPr>
        <p:spPr bwMode="auto">
          <a:xfrm>
            <a:off x="914400" y="3429000"/>
            <a:ext cx="7304088" cy="2143125"/>
          </a:xfrm>
          <a:prstGeom prst="rect">
            <a:avLst/>
          </a:prstGeom>
          <a:noFill/>
          <a:ln w="9525">
            <a:noFill/>
            <a:miter lim="800000"/>
          </a:ln>
        </p:spPr>
        <p:txBody>
          <a:bodyPr wrap="none">
            <a:spAutoFit/>
          </a:bodyPr>
          <a:lstStyle/>
          <a:p>
            <a:pPr>
              <a:lnSpc>
                <a:spcPct val="120000"/>
              </a:lnSpc>
              <a:buFont typeface="Wingdings 2" panose="05020102010507070707" pitchFamily="18" charset="2"/>
              <a:buChar char="&lt;"/>
            </a:pPr>
            <a:r>
              <a:rPr lang="id-ID" sz="2800" b="1">
                <a:latin typeface="Tahoma" panose="020B0604030504040204" pitchFamily="34" charset="0"/>
                <a:cs typeface="Times New Roman" panose="02020603050405020304" pitchFamily="18" charset="0"/>
              </a:rPr>
              <a:t> Pejabat fungsional yang memperoleh </a:t>
            </a:r>
          </a:p>
          <a:p>
            <a:pPr>
              <a:lnSpc>
                <a:spcPct val="120000"/>
              </a:lnSpc>
              <a:buFont typeface="Wingdings 2" panose="05020102010507070707" pitchFamily="18" charset="2"/>
              <a:buNone/>
            </a:pPr>
            <a:r>
              <a:rPr lang="id-ID" sz="2800" b="1">
                <a:latin typeface="Tahoma" panose="020B0604030504040204" pitchFamily="34" charset="0"/>
                <a:cs typeface="Times New Roman" panose="02020603050405020304" pitchFamily="18" charset="0"/>
              </a:rPr>
              <a:t>   ijazah dapat dinilai  </a:t>
            </a:r>
          </a:p>
          <a:p>
            <a:pPr>
              <a:lnSpc>
                <a:spcPct val="120000"/>
              </a:lnSpc>
              <a:buFont typeface="Wingdings 2" panose="05020102010507070707" pitchFamily="18" charset="2"/>
              <a:buNone/>
            </a:pPr>
            <a:r>
              <a:rPr lang="id-ID" sz="2800" b="1">
                <a:latin typeface="Tahoma" panose="020B0604030504040204" pitchFamily="34" charset="0"/>
                <a:cs typeface="Times New Roman" panose="02020603050405020304" pitchFamily="18" charset="0"/>
              </a:rPr>
              <a:t>   a. yg sesuai kompetensi</a:t>
            </a:r>
          </a:p>
          <a:p>
            <a:pPr>
              <a:lnSpc>
                <a:spcPct val="120000"/>
              </a:lnSpc>
              <a:buFont typeface="Wingdings 2" panose="05020102010507070707" pitchFamily="18" charset="2"/>
              <a:buNone/>
            </a:pPr>
            <a:r>
              <a:rPr lang="id-ID" sz="2800" b="1">
                <a:latin typeface="Tahoma" panose="020B0604030504040204" pitchFamily="34" charset="0"/>
                <a:cs typeface="Times New Roman" panose="02020603050405020304" pitchFamily="18" charset="0"/>
              </a:rPr>
              <a:t>   b. yg tidak sesuai kompetensi</a:t>
            </a:r>
          </a:p>
        </p:txBody>
      </p:sp>
      <p:pic>
        <p:nvPicPr>
          <p:cNvPr id="30724" name="Picture 4" descr="AG00090_"/>
          <p:cNvPicPr>
            <a:picLocks noChangeAspect="1" noChangeArrowheads="1" noCrop="1"/>
          </p:cNvPicPr>
          <p:nvPr/>
        </p:nvPicPr>
        <p:blipFill>
          <a:blip r:embed="rId2"/>
          <a:srcRect/>
          <a:stretch>
            <a:fillRect/>
          </a:stretch>
        </p:blipFill>
        <p:spPr bwMode="auto">
          <a:xfrm>
            <a:off x="3886200" y="1981200"/>
            <a:ext cx="1101725" cy="1135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120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12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WordArt 2" descr="Paper bag"/>
          <p:cNvSpPr>
            <a:spLocks noChangeArrowheads="1" noChangeShapeType="1" noTextEdit="1"/>
          </p:cNvSpPr>
          <p:nvPr/>
        </p:nvSpPr>
        <p:spPr bwMode="auto">
          <a:xfrm>
            <a:off x="838200" y="685800"/>
            <a:ext cx="5257800" cy="533400"/>
          </a:xfrm>
          <a:prstGeom prst="rect">
            <a:avLst/>
          </a:prstGeom>
        </p:spPr>
        <p:txBody>
          <a:bodyPr wrap="none" fromWordArt="1">
            <a:prstTxWarp prst="textPlain">
              <a:avLst>
                <a:gd name="adj" fmla="val 50000"/>
              </a:avLst>
            </a:prstTxWarp>
          </a:bodyPr>
          <a:lstStyle/>
          <a:p>
            <a:pPr algn="ctr"/>
            <a:r>
              <a:rPr lang="en-US" sz="1200" kern="10" dirty="0">
                <a:ln w="9525">
                  <a:solidFill>
                    <a:srgbClr val="008000"/>
                  </a:solidFill>
                  <a:miter lim="800000"/>
                </a:ln>
                <a:blipFill dpi="0" rotWithShape="0">
                  <a:blip r:embed="rId2"/>
                  <a:srcRect/>
                  <a:tile tx="0" ty="0" sx="100000" sy="100000" flip="none" algn="tl"/>
                </a:blipFill>
                <a:effectLst>
                  <a:outerShdw dist="563972" dir="14049741" sx="125000" sy="125000" algn="tl" rotWithShape="0">
                    <a:srgbClr val="C7DFD3"/>
                  </a:outerShdw>
                </a:effectLst>
                <a:latin typeface="Times New Roman" panose="02020603050405020304"/>
                <a:cs typeface="Times New Roman" panose="02020603050405020304"/>
              </a:rPr>
              <a:t>AK </a:t>
            </a:r>
            <a:r>
              <a:rPr lang="en-US" sz="1200" kern="10" dirty="0" err="1">
                <a:ln w="9525">
                  <a:solidFill>
                    <a:srgbClr val="008000"/>
                  </a:solidFill>
                  <a:miter lim="800000"/>
                </a:ln>
                <a:blipFill dpi="0" rotWithShape="0">
                  <a:blip r:embed="rId2"/>
                  <a:srcRect/>
                  <a:tile tx="0" ty="0" sx="100000" sy="100000" flip="none" algn="tl"/>
                </a:blipFill>
                <a:effectLst>
                  <a:outerShdw dist="563972" dir="14049741" sx="125000" sy="125000" algn="tl" rotWithShape="0">
                    <a:srgbClr val="C7DFD3"/>
                  </a:outerShdw>
                </a:effectLst>
                <a:latin typeface="Times New Roman" panose="02020603050405020304"/>
                <a:cs typeface="Times New Roman" panose="02020603050405020304"/>
              </a:rPr>
              <a:t>Pendidikan</a:t>
            </a:r>
            <a:endParaRPr lang="en-US" sz="1200" kern="10" dirty="0">
              <a:ln w="9525">
                <a:solidFill>
                  <a:srgbClr val="008000"/>
                </a:solidFill>
                <a:miter lim="800000"/>
              </a:ln>
              <a:blipFill dpi="0" rotWithShape="0">
                <a:blip r:embed="rId2"/>
                <a:srcRect/>
                <a:tile tx="0" ty="0" sx="100000" sy="100000" flip="none" algn="tl"/>
              </a:blipFill>
              <a:effectLst>
                <a:outerShdw dist="563972" dir="14049741" sx="125000" sy="125000" algn="tl" rotWithShape="0">
                  <a:srgbClr val="C7DFD3"/>
                </a:outerShdw>
              </a:effectLst>
              <a:latin typeface="Times New Roman" panose="02020603050405020304"/>
              <a:cs typeface="Times New Roman" panose="02020603050405020304"/>
            </a:endParaRPr>
          </a:p>
        </p:txBody>
      </p:sp>
      <p:sp>
        <p:nvSpPr>
          <p:cNvPr id="31747" name="WordArt 5"/>
          <p:cNvSpPr>
            <a:spLocks noChangeArrowheads="1" noChangeShapeType="1" noTextEdit="1"/>
          </p:cNvSpPr>
          <p:nvPr/>
        </p:nvSpPr>
        <p:spPr bwMode="auto">
          <a:xfrm>
            <a:off x="1447800" y="1524000"/>
            <a:ext cx="1762125" cy="1295400"/>
          </a:xfrm>
          <a:prstGeom prst="rect">
            <a:avLst/>
          </a:prstGeom>
        </p:spPr>
        <p:txBody>
          <a:bodyPr wrap="none" fromWordArt="1">
            <a:prstTxWarp prst="textPlain">
              <a:avLst>
                <a:gd name="adj" fmla="val 50000"/>
              </a:avLst>
            </a:prstTxWarp>
          </a:bodyPr>
          <a:lstStyle/>
          <a:p>
            <a:pPr algn="ctr"/>
            <a:r>
              <a:rPr lang="en-US" sz="2000" kern="10" dirty="0" err="1">
                <a:ln w="9525">
                  <a:solidFill>
                    <a:srgbClr val="000000"/>
                  </a:solidFill>
                  <a:miter lim="800000"/>
                </a:ln>
                <a:solidFill>
                  <a:schemeClr val="hlink"/>
                </a:solidFill>
                <a:latin typeface="Arial Black" panose="020B0A04020102020204"/>
              </a:rPr>
              <a:t>unsur</a:t>
            </a:r>
            <a:r>
              <a:rPr lang="en-US" sz="2000" kern="10" dirty="0">
                <a:ln w="9525">
                  <a:solidFill>
                    <a:srgbClr val="000000"/>
                  </a:solidFill>
                  <a:miter lim="800000"/>
                </a:ln>
                <a:solidFill>
                  <a:schemeClr val="hlink"/>
                </a:solidFill>
                <a:latin typeface="Arial Black" panose="020B0A04020102020204"/>
              </a:rPr>
              <a:t> </a:t>
            </a:r>
            <a:r>
              <a:rPr lang="en-US" sz="2000" kern="10" dirty="0" err="1">
                <a:ln w="9525">
                  <a:solidFill>
                    <a:srgbClr val="000000"/>
                  </a:solidFill>
                  <a:miter lim="800000"/>
                </a:ln>
                <a:solidFill>
                  <a:schemeClr val="hlink"/>
                </a:solidFill>
                <a:latin typeface="Arial Black" panose="020B0A04020102020204"/>
              </a:rPr>
              <a:t>utama</a:t>
            </a:r>
            <a:endParaRPr lang="en-US" sz="2000" kern="10" dirty="0">
              <a:ln w="9525">
                <a:solidFill>
                  <a:srgbClr val="000000"/>
                </a:solidFill>
                <a:miter lim="800000"/>
              </a:ln>
              <a:solidFill>
                <a:schemeClr val="hlink"/>
              </a:solidFill>
              <a:latin typeface="Arial Black" panose="020B0A04020102020204"/>
            </a:endParaRPr>
          </a:p>
        </p:txBody>
      </p:sp>
      <p:sp>
        <p:nvSpPr>
          <p:cNvPr id="31748" name="Rectangle 7"/>
          <p:cNvSpPr>
            <a:spLocks noChangeArrowheads="1"/>
          </p:cNvSpPr>
          <p:nvPr/>
        </p:nvSpPr>
        <p:spPr bwMode="auto">
          <a:xfrm>
            <a:off x="0" y="2133600"/>
            <a:ext cx="4114800" cy="1447800"/>
          </a:xfrm>
          <a:prstGeom prst="rect">
            <a:avLst/>
          </a:prstGeom>
          <a:noFill/>
          <a:ln w="9525">
            <a:noFill/>
            <a:miter lim="800000"/>
          </a:ln>
        </p:spPr>
        <p:txBody>
          <a:bodyPr wrap="none" anchor="ctr"/>
          <a:lstStyle/>
          <a:p>
            <a:pPr marL="457200" indent="-457200"/>
            <a:endParaRPr lang="en-US" sz="2000" b="1" dirty="0">
              <a:solidFill>
                <a:srgbClr val="FF3300"/>
              </a:solidFill>
              <a:latin typeface="Arial Black" panose="020B0A04020102020204" pitchFamily="34" charset="0"/>
              <a:cs typeface="Times New Roman" panose="02020603050405020304" pitchFamily="18" charset="0"/>
            </a:endParaRPr>
          </a:p>
          <a:p>
            <a:pPr marL="457200" indent="-457200"/>
            <a:endParaRPr lang="en-US" sz="2000" b="1" dirty="0">
              <a:solidFill>
                <a:srgbClr val="FF3300"/>
              </a:solidFill>
              <a:latin typeface="Arial Black" panose="020B0A04020102020204" pitchFamily="34" charset="0"/>
              <a:cs typeface="Times New Roman" panose="02020603050405020304" pitchFamily="18" charset="0"/>
            </a:endParaRPr>
          </a:p>
          <a:p>
            <a:pPr marL="457200" indent="-457200"/>
            <a:endParaRPr lang="en-US" sz="2000" b="1" dirty="0">
              <a:solidFill>
                <a:srgbClr val="FF3300"/>
              </a:solidFill>
              <a:latin typeface="Arial Black" panose="020B0A04020102020204" pitchFamily="34" charset="0"/>
              <a:cs typeface="Times New Roman" panose="02020603050405020304" pitchFamily="18" charset="0"/>
            </a:endParaRPr>
          </a:p>
          <a:p>
            <a:pPr marL="457200" indent="-457200">
              <a:buFontTx/>
              <a:buChar char="•"/>
            </a:pPr>
            <a:r>
              <a:rPr lang="en-US" sz="2000" b="1" dirty="0">
                <a:solidFill>
                  <a:srgbClr val="FF3300"/>
                </a:solidFill>
                <a:latin typeface="Arial Black" panose="020B0A04020102020204" pitchFamily="34" charset="0"/>
                <a:cs typeface="Times New Roman" panose="02020603050405020304" pitchFamily="18" charset="0"/>
              </a:rPr>
              <a:t>DIPLOMA 4/S.1		100</a:t>
            </a:r>
          </a:p>
          <a:p>
            <a:pPr marL="457200" indent="-457200">
              <a:buFontTx/>
              <a:buChar char="•"/>
            </a:pPr>
            <a:r>
              <a:rPr lang="en-US" sz="2000" b="1" dirty="0">
                <a:solidFill>
                  <a:srgbClr val="FF3300"/>
                </a:solidFill>
                <a:latin typeface="Arial Black" panose="020B0A04020102020204" pitchFamily="34" charset="0"/>
                <a:cs typeface="Times New Roman" panose="02020603050405020304" pitchFamily="18" charset="0"/>
              </a:rPr>
              <a:t>PASCA SARJANA	150</a:t>
            </a:r>
          </a:p>
          <a:p>
            <a:pPr marL="457200" indent="-457200">
              <a:buFontTx/>
              <a:buChar char="•"/>
            </a:pPr>
            <a:r>
              <a:rPr lang="en-US" sz="2000" b="1" dirty="0">
                <a:solidFill>
                  <a:srgbClr val="FF3300"/>
                </a:solidFill>
                <a:latin typeface="Arial Black" panose="020B0A04020102020204" pitchFamily="34" charset="0"/>
                <a:cs typeface="Times New Roman" panose="02020603050405020304" pitchFamily="18" charset="0"/>
              </a:rPr>
              <a:t>DOKTOR			200	</a:t>
            </a:r>
            <a:endParaRPr lang="en-GB" sz="2000" b="1" dirty="0">
              <a:solidFill>
                <a:srgbClr val="FF3300"/>
              </a:solidFill>
              <a:latin typeface="Arial Black" panose="020B0A04020102020204" pitchFamily="34" charset="0"/>
              <a:cs typeface="Times New Roman" panose="02020603050405020304" pitchFamily="18" charset="0"/>
            </a:endParaRPr>
          </a:p>
        </p:txBody>
      </p:sp>
      <p:sp>
        <p:nvSpPr>
          <p:cNvPr id="5" name="WordArt 5"/>
          <p:cNvSpPr>
            <a:spLocks noChangeArrowheads="1" noChangeShapeType="1" noTextEdit="1"/>
          </p:cNvSpPr>
          <p:nvPr/>
        </p:nvSpPr>
        <p:spPr bwMode="auto">
          <a:xfrm>
            <a:off x="4953000" y="4370387"/>
            <a:ext cx="2667000" cy="1116013"/>
          </a:xfrm>
          <a:prstGeom prst="rect">
            <a:avLst/>
          </a:prstGeom>
        </p:spPr>
        <p:txBody>
          <a:bodyPr wrap="none" fromWordArt="1">
            <a:prstTxWarp prst="textPlain">
              <a:avLst>
                <a:gd name="adj" fmla="val 50000"/>
              </a:avLst>
            </a:prstTxWarp>
          </a:bodyPr>
          <a:lstStyle/>
          <a:p>
            <a:pPr algn="ctr"/>
            <a:r>
              <a:rPr lang="en-US" sz="2000" kern="10" dirty="0" err="1">
                <a:ln w="9525">
                  <a:solidFill>
                    <a:srgbClr val="000000"/>
                  </a:solidFill>
                  <a:miter lim="800000"/>
                </a:ln>
                <a:solidFill>
                  <a:schemeClr val="hlink"/>
                </a:solidFill>
                <a:latin typeface="Arial Black" panose="020B0A04020102020204"/>
              </a:rPr>
              <a:t>unsur</a:t>
            </a:r>
            <a:r>
              <a:rPr lang="en-US" sz="2000" kern="10" dirty="0">
                <a:ln w="9525">
                  <a:solidFill>
                    <a:srgbClr val="000000"/>
                  </a:solidFill>
                  <a:miter lim="800000"/>
                </a:ln>
                <a:solidFill>
                  <a:schemeClr val="hlink"/>
                </a:solidFill>
                <a:latin typeface="Arial Black" panose="020B0A04020102020204"/>
              </a:rPr>
              <a:t> </a:t>
            </a:r>
            <a:r>
              <a:rPr lang="en-US" sz="2000" kern="10" dirty="0" err="1">
                <a:ln w="9525">
                  <a:solidFill>
                    <a:srgbClr val="000000"/>
                  </a:solidFill>
                  <a:miter lim="800000"/>
                </a:ln>
                <a:solidFill>
                  <a:schemeClr val="hlink"/>
                </a:solidFill>
                <a:latin typeface="Arial Black" panose="020B0A04020102020204"/>
              </a:rPr>
              <a:t>penunjang</a:t>
            </a:r>
            <a:endParaRPr lang="en-US" sz="2000" kern="10" dirty="0">
              <a:ln w="9525">
                <a:solidFill>
                  <a:srgbClr val="000000"/>
                </a:solidFill>
                <a:miter lim="800000"/>
              </a:ln>
              <a:solidFill>
                <a:schemeClr val="hlink"/>
              </a:solidFill>
              <a:latin typeface="Arial Black" panose="020B0A04020102020204"/>
            </a:endParaRPr>
          </a:p>
        </p:txBody>
      </p:sp>
      <p:sp>
        <p:nvSpPr>
          <p:cNvPr id="6" name="WordArt 3"/>
          <p:cNvSpPr>
            <a:spLocks noChangeArrowheads="1" noChangeShapeType="1" noTextEdit="1"/>
          </p:cNvSpPr>
          <p:nvPr/>
        </p:nvSpPr>
        <p:spPr bwMode="auto">
          <a:xfrm>
            <a:off x="4876800" y="4903787"/>
            <a:ext cx="4038600" cy="1497013"/>
          </a:xfrm>
          <a:prstGeom prst="rect">
            <a:avLst/>
          </a:prstGeom>
        </p:spPr>
        <p:txBody>
          <a:bodyPr wrap="none" fromWordArt="1">
            <a:prstTxWarp prst="textPlain">
              <a:avLst>
                <a:gd name="adj" fmla="val 50000"/>
              </a:avLst>
            </a:prstTxWarp>
          </a:bodyPr>
          <a:lstStyle/>
          <a:p>
            <a:endParaRPr lang="en-US" sz="1200" kern="10" dirty="0">
              <a:ln w="9525">
                <a:solidFill>
                  <a:schemeClr val="tx1"/>
                </a:solidFill>
                <a:miter lim="800000"/>
              </a:ln>
              <a:solidFill>
                <a:schemeClr val="hlink"/>
              </a:solidFill>
              <a:latin typeface="Arial Black" panose="020B0A04020102020204"/>
            </a:endParaRPr>
          </a:p>
          <a:p>
            <a:endParaRPr lang="en-US" sz="1200" kern="10" dirty="0">
              <a:ln w="9525">
                <a:solidFill>
                  <a:schemeClr val="tx1"/>
                </a:solidFill>
                <a:miter lim="800000"/>
              </a:ln>
              <a:solidFill>
                <a:schemeClr val="hlink"/>
              </a:solidFill>
              <a:latin typeface="Arial Black" panose="020B0A04020102020204"/>
            </a:endParaRPr>
          </a:p>
          <a:p>
            <a:endParaRPr lang="en-US" sz="1200" kern="10" dirty="0">
              <a:ln w="9525">
                <a:solidFill>
                  <a:schemeClr val="tx1"/>
                </a:solidFill>
                <a:miter lim="800000"/>
              </a:ln>
              <a:solidFill>
                <a:schemeClr val="hlink"/>
              </a:solidFill>
              <a:latin typeface="Arial Black" panose="020B0A04020102020204"/>
            </a:endParaRPr>
          </a:p>
          <a:p>
            <a:r>
              <a:rPr lang="en-US" sz="1200" kern="10" dirty="0">
                <a:ln w="9525">
                  <a:solidFill>
                    <a:schemeClr val="tx1"/>
                  </a:solidFill>
                  <a:miter lim="800000"/>
                </a:ln>
                <a:solidFill>
                  <a:schemeClr val="hlink"/>
                </a:solidFill>
                <a:latin typeface="Arial Black" panose="020B0A04020102020204"/>
              </a:rPr>
              <a:t>1. DIPLOMA IV.           5</a:t>
            </a:r>
          </a:p>
          <a:p>
            <a:r>
              <a:rPr lang="en-US" sz="1200" kern="10" dirty="0">
                <a:ln w="9525">
                  <a:solidFill>
                    <a:schemeClr val="tx1"/>
                  </a:solidFill>
                  <a:miter lim="800000"/>
                </a:ln>
                <a:solidFill>
                  <a:schemeClr val="hlink"/>
                </a:solidFill>
                <a:latin typeface="Arial Black" panose="020B0A04020102020204"/>
              </a:rPr>
              <a:t>2. SARJANA (S1).       5</a:t>
            </a:r>
          </a:p>
          <a:p>
            <a:r>
              <a:rPr lang="en-US" sz="1200" kern="10" dirty="0">
                <a:ln w="9525">
                  <a:solidFill>
                    <a:schemeClr val="tx1"/>
                  </a:solidFill>
                  <a:miter lim="800000"/>
                </a:ln>
                <a:solidFill>
                  <a:schemeClr val="hlink"/>
                </a:solidFill>
                <a:latin typeface="Arial Black" panose="020B0A04020102020204"/>
              </a:rPr>
              <a:t>3. MAGISTER (S2).    10</a:t>
            </a:r>
          </a:p>
          <a:p>
            <a:r>
              <a:rPr lang="en-US" sz="1200" kern="10" dirty="0">
                <a:ln w="9525">
                  <a:solidFill>
                    <a:schemeClr val="tx1"/>
                  </a:solidFill>
                  <a:miter lim="800000"/>
                </a:ln>
                <a:solidFill>
                  <a:schemeClr val="hlink"/>
                </a:solidFill>
                <a:latin typeface="Arial Black" panose="020B0A04020102020204"/>
              </a:rPr>
              <a:t>4. DOKTOR (S3).       15</a:t>
            </a:r>
          </a:p>
        </p:txBody>
      </p:sp>
      <p:sp>
        <p:nvSpPr>
          <p:cNvPr id="7" name="WordArt 2"/>
          <p:cNvSpPr>
            <a:spLocks noChangeArrowheads="1" noChangeShapeType="1" noTextEdit="1"/>
          </p:cNvSpPr>
          <p:nvPr/>
        </p:nvSpPr>
        <p:spPr bwMode="auto">
          <a:xfrm>
            <a:off x="4648200" y="3717925"/>
            <a:ext cx="4233862" cy="854075"/>
          </a:xfrm>
          <a:prstGeom prst="rect">
            <a:avLst/>
          </a:prstGeom>
        </p:spPr>
        <p:txBody>
          <a:bodyPr wrap="none" fromWordArt="1">
            <a:prstTxWarp prst="textCurveUp">
              <a:avLst>
                <a:gd name="adj" fmla="val 0"/>
              </a:avLst>
            </a:prstTxWarp>
          </a:bodyPr>
          <a:lstStyle/>
          <a:p>
            <a:pPr algn="ctr"/>
            <a:r>
              <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AK </a:t>
            </a:r>
            <a:r>
              <a:rPr lang="en-US" sz="1200" kern="10" dirty="0" err="1">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Pendidikan</a:t>
            </a:r>
            <a:r>
              <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 </a:t>
            </a:r>
            <a:r>
              <a:rPr lang="en-US" sz="1200" kern="10" dirty="0" err="1">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yg</a:t>
            </a:r>
            <a:r>
              <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 </a:t>
            </a:r>
            <a:r>
              <a:rPr lang="en-US" sz="1200" kern="10" dirty="0" err="1">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tidak</a:t>
            </a:r>
            <a:r>
              <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 </a:t>
            </a:r>
            <a:r>
              <a:rPr lang="en-US" sz="1200" kern="10" dirty="0" err="1">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sesuai</a:t>
            </a:r>
            <a:endPar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endParaRPr>
          </a:p>
          <a:p>
            <a:pPr algn="ctr"/>
            <a:r>
              <a:rPr lang="en-US" sz="1200" kern="10" dirty="0" err="1">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dgn</a:t>
            </a:r>
            <a:r>
              <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 </a:t>
            </a:r>
            <a:r>
              <a:rPr lang="en-US" sz="1200" kern="10" dirty="0" err="1">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rPr>
              <a:t>kompetensi</a:t>
            </a:r>
            <a:endParaRPr lang="en-US" sz="1200" kern="10" dirty="0">
              <a:ln w="12700">
                <a:solidFill>
                  <a:srgbClr val="000000"/>
                </a:solidFill>
                <a:miter lim="800000"/>
              </a:ln>
              <a:solidFill>
                <a:schemeClr val="folHlink"/>
              </a:solidFill>
              <a:effectLst>
                <a:outerShdw dist="45791" dir="2021404" algn="ctr" rotWithShape="0">
                  <a:srgbClr val="808080">
                    <a:alpha val="79999"/>
                  </a:srgbClr>
                </a:outerShdw>
              </a:effectLst>
              <a:latin typeface="Arial Black" panose="020B0A040201020202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p:txBody>
          <a:bodyPr/>
          <a:lstStyle/>
          <a:p>
            <a:pPr eaLnBrk="1" hangingPunct="1"/>
            <a:r>
              <a:rPr lang="en-US" sz="3400" b="1">
                <a:solidFill>
                  <a:srgbClr val="0070C0"/>
                </a:solidFill>
              </a:rPr>
              <a:t>Pengangkatan pertama kali dalam jab Guru (Mulai 1 Januari 2013)</a:t>
            </a:r>
          </a:p>
        </p:txBody>
      </p:sp>
      <p:sp>
        <p:nvSpPr>
          <p:cNvPr id="36867" name="Content Placeholder 2"/>
          <p:cNvSpPr>
            <a:spLocks noGrp="1"/>
          </p:cNvSpPr>
          <p:nvPr>
            <p:ph idx="4294967295"/>
          </p:nvPr>
        </p:nvSpPr>
        <p:spPr>
          <a:xfrm>
            <a:off x="1143000" y="1827213"/>
            <a:ext cx="7540625" cy="4114800"/>
          </a:xfrm>
        </p:spPr>
        <p:txBody>
          <a:bodyPr/>
          <a:lstStyle/>
          <a:p>
            <a:pPr eaLnBrk="1" hangingPunct="1"/>
            <a:r>
              <a:rPr lang="en-US" sz="2700" dirty="0" err="1"/>
              <a:t>Berijazah</a:t>
            </a:r>
            <a:r>
              <a:rPr lang="en-US" sz="2700" dirty="0"/>
              <a:t> minimal </a:t>
            </a:r>
            <a:r>
              <a:rPr lang="en-US" sz="2700" dirty="0" err="1"/>
              <a:t>Sarjana</a:t>
            </a:r>
            <a:r>
              <a:rPr lang="en-US" sz="2700" dirty="0"/>
              <a:t> (S1) </a:t>
            </a:r>
            <a:r>
              <a:rPr lang="en-US" sz="2700" dirty="0" err="1"/>
              <a:t>atau</a:t>
            </a:r>
            <a:r>
              <a:rPr lang="en-US" sz="2700" dirty="0"/>
              <a:t> Diploma IV (D-IV) </a:t>
            </a:r>
            <a:r>
              <a:rPr lang="en-US" sz="2700" dirty="0" err="1"/>
              <a:t>dan</a:t>
            </a:r>
            <a:r>
              <a:rPr lang="en-US" sz="2700" dirty="0"/>
              <a:t> </a:t>
            </a:r>
            <a:r>
              <a:rPr lang="en-US" sz="2700" dirty="0" err="1"/>
              <a:t>bersertifikasi</a:t>
            </a:r>
            <a:r>
              <a:rPr lang="en-US" sz="2700" dirty="0"/>
              <a:t> </a:t>
            </a:r>
            <a:r>
              <a:rPr lang="en-US" sz="2700" dirty="0" err="1"/>
              <a:t>Pendidik</a:t>
            </a:r>
            <a:r>
              <a:rPr lang="en-US" sz="2700" dirty="0"/>
              <a:t>.</a:t>
            </a:r>
          </a:p>
          <a:p>
            <a:pPr eaLnBrk="1" hangingPunct="1"/>
            <a:r>
              <a:rPr lang="en-US" sz="2700" dirty="0" err="1"/>
              <a:t>Pangkat</a:t>
            </a:r>
            <a:r>
              <a:rPr lang="en-US" sz="2700" dirty="0"/>
              <a:t> minimal </a:t>
            </a:r>
            <a:r>
              <a:rPr lang="en-US" sz="2700" dirty="0" err="1"/>
              <a:t>Penata</a:t>
            </a:r>
            <a:r>
              <a:rPr lang="en-US" sz="2700" dirty="0"/>
              <a:t> </a:t>
            </a:r>
            <a:r>
              <a:rPr lang="en-US" sz="2700" dirty="0" err="1"/>
              <a:t>Muda</a:t>
            </a:r>
            <a:r>
              <a:rPr lang="en-US" sz="2700" dirty="0"/>
              <a:t> GR III/a.</a:t>
            </a:r>
          </a:p>
          <a:p>
            <a:pPr eaLnBrk="1" hangingPunct="1"/>
            <a:r>
              <a:rPr lang="en-US" sz="2700" dirty="0" err="1"/>
              <a:t>Memiliki</a:t>
            </a:r>
            <a:r>
              <a:rPr lang="en-US" sz="2700" dirty="0"/>
              <a:t> </a:t>
            </a:r>
            <a:r>
              <a:rPr lang="en-US" sz="2700" dirty="0" err="1"/>
              <a:t>kinerja</a:t>
            </a:r>
            <a:r>
              <a:rPr lang="en-US" sz="2700" dirty="0"/>
              <a:t> yang </a:t>
            </a:r>
            <a:r>
              <a:rPr lang="en-US" sz="2700" dirty="0" err="1"/>
              <a:t>baik</a:t>
            </a:r>
            <a:r>
              <a:rPr lang="en-US" sz="2700" dirty="0"/>
              <a:t> </a:t>
            </a:r>
            <a:r>
              <a:rPr lang="en-US" sz="2700" dirty="0" err="1"/>
              <a:t>yg</a:t>
            </a:r>
            <a:r>
              <a:rPr lang="en-US" sz="2700" dirty="0"/>
              <a:t> </a:t>
            </a:r>
            <a:r>
              <a:rPr lang="en-US" sz="2700" dirty="0" err="1"/>
              <a:t>dinilai</a:t>
            </a:r>
            <a:r>
              <a:rPr lang="en-US" sz="2700" dirty="0"/>
              <a:t> </a:t>
            </a:r>
            <a:r>
              <a:rPr lang="en-US" sz="2700" dirty="0" err="1"/>
              <a:t>dlm</a:t>
            </a:r>
            <a:r>
              <a:rPr lang="en-US" sz="2700" dirty="0"/>
              <a:t> </a:t>
            </a:r>
            <a:r>
              <a:rPr lang="en-US" sz="2700" dirty="0" err="1"/>
              <a:t>masa</a:t>
            </a:r>
            <a:r>
              <a:rPr lang="en-US" sz="2700" dirty="0"/>
              <a:t> program </a:t>
            </a:r>
            <a:r>
              <a:rPr lang="en-US" sz="2700" dirty="0" err="1"/>
              <a:t>induksi</a:t>
            </a:r>
            <a:r>
              <a:rPr lang="en-US" sz="2700" dirty="0"/>
              <a:t>.</a:t>
            </a:r>
          </a:p>
          <a:p>
            <a:pPr eaLnBrk="1" hangingPunct="1"/>
            <a:r>
              <a:rPr lang="en-US" sz="2700" dirty="0" err="1"/>
              <a:t>Setiap</a:t>
            </a:r>
            <a:r>
              <a:rPr lang="en-US" sz="2700" dirty="0"/>
              <a:t> </a:t>
            </a:r>
            <a:r>
              <a:rPr lang="en-US" sz="2700" dirty="0" err="1"/>
              <a:t>unsur</a:t>
            </a:r>
            <a:r>
              <a:rPr lang="en-US" sz="2700" dirty="0"/>
              <a:t> DP-3 </a:t>
            </a:r>
            <a:r>
              <a:rPr lang="en-US" sz="2700" dirty="0" err="1"/>
              <a:t>bernilai</a:t>
            </a:r>
            <a:r>
              <a:rPr lang="en-US" sz="2700" dirty="0"/>
              <a:t> min </a:t>
            </a:r>
            <a:r>
              <a:rPr lang="en-US" sz="2700" dirty="0" err="1"/>
              <a:t>Baik</a:t>
            </a:r>
            <a:r>
              <a:rPr lang="en-US" sz="2700" dirty="0"/>
              <a:t> </a:t>
            </a:r>
            <a:r>
              <a:rPr lang="en-US" sz="2700" dirty="0" err="1"/>
              <a:t>dlm</a:t>
            </a:r>
            <a:r>
              <a:rPr lang="en-US" sz="2700" dirty="0"/>
              <a:t> 1 </a:t>
            </a:r>
            <a:r>
              <a:rPr lang="en-US" sz="2700" dirty="0" err="1"/>
              <a:t>thn</a:t>
            </a:r>
            <a:r>
              <a:rPr lang="en-US" sz="2700" dirty="0"/>
              <a:t> </a:t>
            </a:r>
            <a:r>
              <a:rPr lang="en-US" sz="2700" dirty="0" err="1"/>
              <a:t>terakhir</a:t>
            </a:r>
            <a:r>
              <a:rPr lang="en-US" sz="2700" dirty="0"/>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en-GB"/>
              <a:t>Penilaian Kinerja</a:t>
            </a:r>
          </a:p>
        </p:txBody>
      </p:sp>
      <p:sp>
        <p:nvSpPr>
          <p:cNvPr id="33795" name="Rectangle 3"/>
          <p:cNvSpPr>
            <a:spLocks noGrp="1" noChangeArrowheads="1"/>
          </p:cNvSpPr>
          <p:nvPr>
            <p:ph type="body" idx="4294967295"/>
          </p:nvPr>
        </p:nvSpPr>
        <p:spPr/>
        <p:txBody>
          <a:bodyPr/>
          <a:lstStyle/>
          <a:p>
            <a:pPr eaLnBrk="1" hangingPunct="1">
              <a:lnSpc>
                <a:spcPct val="80000"/>
              </a:lnSpc>
            </a:pPr>
            <a:r>
              <a:rPr lang="en-GB" sz="2200" dirty="0" err="1"/>
              <a:t>Dalam</a:t>
            </a:r>
            <a:r>
              <a:rPr lang="en-GB" sz="2200" dirty="0"/>
              <a:t> </a:t>
            </a:r>
            <a:r>
              <a:rPr lang="en-GB" sz="2200" dirty="0" err="1"/>
              <a:t>bentuk</a:t>
            </a:r>
            <a:r>
              <a:rPr lang="en-GB" sz="2200" dirty="0"/>
              <a:t> </a:t>
            </a:r>
            <a:r>
              <a:rPr lang="en-GB" sz="2200" dirty="0" err="1"/>
              <a:t>Paket</a:t>
            </a:r>
            <a:r>
              <a:rPr lang="en-GB" sz="2200" dirty="0"/>
              <a:t> </a:t>
            </a:r>
            <a:r>
              <a:rPr lang="en-GB" sz="2200" dirty="0" err="1"/>
              <a:t>Kerja</a:t>
            </a:r>
            <a:endParaRPr lang="en-GB" sz="2200" dirty="0"/>
          </a:p>
          <a:p>
            <a:pPr eaLnBrk="1" hangingPunct="1">
              <a:lnSpc>
                <a:spcPct val="80000"/>
              </a:lnSpc>
            </a:pPr>
            <a:r>
              <a:rPr lang="en-GB" sz="2200" dirty="0" err="1">
                <a:solidFill>
                  <a:srgbClr val="FF3300"/>
                </a:solidFill>
              </a:rPr>
              <a:t>Paket</a:t>
            </a:r>
            <a:r>
              <a:rPr lang="en-GB" sz="2200" dirty="0">
                <a:solidFill>
                  <a:srgbClr val="FF3300"/>
                </a:solidFill>
              </a:rPr>
              <a:t> </a:t>
            </a:r>
            <a:r>
              <a:rPr lang="en-GB" sz="2200" dirty="0" err="1">
                <a:solidFill>
                  <a:srgbClr val="FF3300"/>
                </a:solidFill>
              </a:rPr>
              <a:t>kerja</a:t>
            </a:r>
            <a:r>
              <a:rPr lang="en-GB" sz="2200" dirty="0">
                <a:solidFill>
                  <a:srgbClr val="FF3300"/>
                </a:solidFill>
              </a:rPr>
              <a:t> </a:t>
            </a:r>
            <a:r>
              <a:rPr lang="en-GB" sz="2200" dirty="0" err="1">
                <a:solidFill>
                  <a:srgbClr val="FF3300"/>
                </a:solidFill>
              </a:rPr>
              <a:t>meliputi</a:t>
            </a:r>
            <a:r>
              <a:rPr lang="en-GB" sz="2200" dirty="0">
                <a:solidFill>
                  <a:srgbClr val="FF3300"/>
                </a:solidFill>
              </a:rPr>
              <a:t> </a:t>
            </a:r>
            <a:r>
              <a:rPr lang="en-GB" sz="2200" dirty="0" err="1">
                <a:solidFill>
                  <a:srgbClr val="FF3300"/>
                </a:solidFill>
              </a:rPr>
              <a:t>pembelajaran</a:t>
            </a:r>
            <a:r>
              <a:rPr lang="en-GB" sz="2200" dirty="0">
                <a:solidFill>
                  <a:srgbClr val="FF3300"/>
                </a:solidFill>
              </a:rPr>
              <a:t>/</a:t>
            </a:r>
            <a:r>
              <a:rPr lang="en-GB" sz="2200" dirty="0" err="1">
                <a:solidFill>
                  <a:srgbClr val="FF3300"/>
                </a:solidFill>
              </a:rPr>
              <a:t>bimbingan</a:t>
            </a:r>
            <a:r>
              <a:rPr lang="en-GB" sz="2200" dirty="0">
                <a:solidFill>
                  <a:srgbClr val="FF3300"/>
                </a:solidFill>
              </a:rPr>
              <a:t> dan </a:t>
            </a:r>
            <a:r>
              <a:rPr lang="en-GB" sz="2200" dirty="0" err="1">
                <a:solidFill>
                  <a:srgbClr val="FF3300"/>
                </a:solidFill>
              </a:rPr>
              <a:t>tgs</a:t>
            </a:r>
            <a:r>
              <a:rPr lang="en-GB" sz="2200" dirty="0">
                <a:solidFill>
                  <a:srgbClr val="FF3300"/>
                </a:solidFill>
              </a:rPr>
              <a:t> </a:t>
            </a:r>
            <a:r>
              <a:rPr lang="en-GB" sz="2200" dirty="0" err="1">
                <a:solidFill>
                  <a:srgbClr val="FF3300"/>
                </a:solidFill>
              </a:rPr>
              <a:t>ttt</a:t>
            </a:r>
            <a:r>
              <a:rPr lang="en-GB" sz="2200" dirty="0">
                <a:solidFill>
                  <a:srgbClr val="FF3300"/>
                </a:solidFill>
              </a:rPr>
              <a:t>.</a:t>
            </a:r>
          </a:p>
          <a:p>
            <a:pPr eaLnBrk="1" hangingPunct="1">
              <a:lnSpc>
                <a:spcPct val="80000"/>
              </a:lnSpc>
            </a:pPr>
            <a:r>
              <a:rPr lang="en-GB" sz="2200" dirty="0" err="1"/>
              <a:t>Paket</a:t>
            </a:r>
            <a:r>
              <a:rPr lang="en-GB" sz="2200" dirty="0"/>
              <a:t> guru </a:t>
            </a:r>
            <a:r>
              <a:rPr lang="en-GB" sz="2200" dirty="0" err="1"/>
              <a:t>berisi</a:t>
            </a:r>
            <a:r>
              <a:rPr lang="en-GB" sz="2200" dirty="0"/>
              <a:t> paling </a:t>
            </a:r>
            <a:r>
              <a:rPr lang="en-GB" sz="2200" dirty="0" err="1"/>
              <a:t>sedikit</a:t>
            </a:r>
            <a:r>
              <a:rPr lang="en-GB" sz="2200" dirty="0"/>
              <a:t> 24 jam dan paling </a:t>
            </a:r>
            <a:r>
              <a:rPr lang="en-GB" sz="2200" dirty="0" err="1"/>
              <a:t>banyak</a:t>
            </a:r>
            <a:r>
              <a:rPr lang="en-GB" sz="2200" dirty="0"/>
              <a:t> 40 jam </a:t>
            </a:r>
            <a:r>
              <a:rPr lang="en-GB" sz="2200" dirty="0" err="1"/>
              <a:t>tatap</a:t>
            </a:r>
            <a:r>
              <a:rPr lang="en-GB" sz="2200" dirty="0"/>
              <a:t> </a:t>
            </a:r>
            <a:r>
              <a:rPr lang="en-GB" sz="2200" dirty="0" err="1"/>
              <a:t>muka</a:t>
            </a:r>
            <a:r>
              <a:rPr lang="en-GB" sz="2200" dirty="0"/>
              <a:t> per-</a:t>
            </a:r>
            <a:r>
              <a:rPr lang="en-GB" sz="2200" dirty="0" err="1"/>
              <a:t>minggu</a:t>
            </a:r>
            <a:r>
              <a:rPr lang="en-GB" sz="2200" dirty="0"/>
              <a:t>. </a:t>
            </a:r>
            <a:r>
              <a:rPr lang="en-GB" sz="2200" dirty="0" err="1"/>
              <a:t>Dibuat</a:t>
            </a:r>
            <a:r>
              <a:rPr lang="en-GB" sz="2200" dirty="0"/>
              <a:t> oleh Guru dan </a:t>
            </a:r>
            <a:r>
              <a:rPr lang="en-GB" sz="2200" dirty="0" err="1"/>
              <a:t>ditetapkan</a:t>
            </a:r>
            <a:r>
              <a:rPr lang="en-GB" sz="2200" dirty="0"/>
              <a:t> oleh </a:t>
            </a:r>
            <a:r>
              <a:rPr lang="en-GB" sz="2200" dirty="0" err="1"/>
              <a:t>Kepala</a:t>
            </a:r>
            <a:r>
              <a:rPr lang="en-GB" sz="2200" dirty="0"/>
              <a:t> </a:t>
            </a:r>
            <a:r>
              <a:rPr lang="en-GB" sz="2200" dirty="0" err="1"/>
              <a:t>Sekolah</a:t>
            </a:r>
            <a:r>
              <a:rPr lang="en-GB" sz="2200" dirty="0"/>
              <a:t>.</a:t>
            </a:r>
          </a:p>
          <a:p>
            <a:pPr eaLnBrk="1" hangingPunct="1">
              <a:lnSpc>
                <a:spcPct val="80000"/>
              </a:lnSpc>
            </a:pPr>
            <a:r>
              <a:rPr lang="en-GB" sz="2200" dirty="0" err="1">
                <a:solidFill>
                  <a:srgbClr val="FF3300"/>
                </a:solidFill>
              </a:rPr>
              <a:t>Paket</a:t>
            </a:r>
            <a:r>
              <a:rPr lang="en-GB" sz="2200" dirty="0">
                <a:solidFill>
                  <a:srgbClr val="FF3300"/>
                </a:solidFill>
              </a:rPr>
              <a:t> </a:t>
            </a:r>
            <a:r>
              <a:rPr lang="en-GB" sz="2200" dirty="0" err="1">
                <a:solidFill>
                  <a:srgbClr val="FF3300"/>
                </a:solidFill>
              </a:rPr>
              <a:t>kerja</a:t>
            </a:r>
            <a:r>
              <a:rPr lang="en-GB" sz="2200" dirty="0">
                <a:solidFill>
                  <a:srgbClr val="FF3300"/>
                </a:solidFill>
              </a:rPr>
              <a:t> Ka. </a:t>
            </a:r>
            <a:r>
              <a:rPr lang="en-GB" sz="2200" dirty="0" err="1">
                <a:solidFill>
                  <a:srgbClr val="FF3300"/>
                </a:solidFill>
              </a:rPr>
              <a:t>Sekolah</a:t>
            </a:r>
            <a:r>
              <a:rPr lang="en-GB" sz="2200" dirty="0">
                <a:solidFill>
                  <a:srgbClr val="FF3300"/>
                </a:solidFill>
              </a:rPr>
              <a:t> </a:t>
            </a:r>
            <a:r>
              <a:rPr lang="en-GB" sz="2200" dirty="0" err="1">
                <a:solidFill>
                  <a:srgbClr val="FF3300"/>
                </a:solidFill>
              </a:rPr>
              <a:t>berisi</a:t>
            </a:r>
            <a:r>
              <a:rPr lang="en-GB" sz="2200" dirty="0">
                <a:solidFill>
                  <a:srgbClr val="FF3300"/>
                </a:solidFill>
              </a:rPr>
              <a:t> paling </a:t>
            </a:r>
            <a:r>
              <a:rPr lang="en-GB" sz="2200" dirty="0" err="1">
                <a:solidFill>
                  <a:srgbClr val="FF3300"/>
                </a:solidFill>
              </a:rPr>
              <a:t>sedikit</a:t>
            </a:r>
            <a:r>
              <a:rPr lang="en-GB" sz="2200" dirty="0">
                <a:solidFill>
                  <a:srgbClr val="FF3300"/>
                </a:solidFill>
              </a:rPr>
              <a:t> 6 jam </a:t>
            </a:r>
            <a:r>
              <a:rPr lang="en-GB" sz="2200" dirty="0" err="1">
                <a:solidFill>
                  <a:srgbClr val="FF3300"/>
                </a:solidFill>
              </a:rPr>
              <a:t>tatap</a:t>
            </a:r>
            <a:r>
              <a:rPr lang="en-GB" sz="2200" dirty="0">
                <a:solidFill>
                  <a:srgbClr val="FF3300"/>
                </a:solidFill>
              </a:rPr>
              <a:t> </a:t>
            </a:r>
            <a:r>
              <a:rPr lang="en-GB" sz="2200" dirty="0" err="1">
                <a:solidFill>
                  <a:srgbClr val="FF3300"/>
                </a:solidFill>
              </a:rPr>
              <a:t>muka</a:t>
            </a:r>
            <a:r>
              <a:rPr lang="en-GB" sz="2200" dirty="0">
                <a:solidFill>
                  <a:srgbClr val="FF3300"/>
                </a:solidFill>
              </a:rPr>
              <a:t> </a:t>
            </a:r>
            <a:r>
              <a:rPr lang="en-GB" sz="2200" dirty="0" err="1">
                <a:solidFill>
                  <a:srgbClr val="FF3300"/>
                </a:solidFill>
              </a:rPr>
              <a:t>perminggu</a:t>
            </a:r>
            <a:r>
              <a:rPr lang="en-GB" sz="2200" dirty="0">
                <a:solidFill>
                  <a:srgbClr val="FF3300"/>
                </a:solidFill>
              </a:rPr>
              <a:t>, </a:t>
            </a:r>
            <a:r>
              <a:rPr lang="en-GB" sz="2200" dirty="0" err="1">
                <a:solidFill>
                  <a:srgbClr val="FF3300"/>
                </a:solidFill>
              </a:rPr>
              <a:t>dibuat</a:t>
            </a:r>
            <a:r>
              <a:rPr lang="en-GB" sz="2200" dirty="0">
                <a:solidFill>
                  <a:srgbClr val="FF3300"/>
                </a:solidFill>
              </a:rPr>
              <a:t> Ka. </a:t>
            </a:r>
            <a:r>
              <a:rPr lang="en-GB" sz="2200" dirty="0" err="1">
                <a:solidFill>
                  <a:srgbClr val="FF3300"/>
                </a:solidFill>
              </a:rPr>
              <a:t>Sekolah</a:t>
            </a:r>
            <a:r>
              <a:rPr lang="en-GB" sz="2200" dirty="0">
                <a:solidFill>
                  <a:srgbClr val="FF3300"/>
                </a:solidFill>
              </a:rPr>
              <a:t> </a:t>
            </a:r>
            <a:r>
              <a:rPr lang="en-GB" sz="2200" dirty="0" err="1">
                <a:solidFill>
                  <a:srgbClr val="FF3300"/>
                </a:solidFill>
              </a:rPr>
              <a:t>ditetapkan</a:t>
            </a:r>
            <a:r>
              <a:rPr lang="en-GB" sz="2200" dirty="0">
                <a:solidFill>
                  <a:srgbClr val="FF3300"/>
                </a:solidFill>
              </a:rPr>
              <a:t> </a:t>
            </a:r>
            <a:r>
              <a:rPr lang="en-GB" sz="2200" dirty="0" err="1">
                <a:solidFill>
                  <a:srgbClr val="FF3300"/>
                </a:solidFill>
              </a:rPr>
              <a:t>Pengawas</a:t>
            </a:r>
            <a:r>
              <a:rPr lang="en-GB" sz="2200" dirty="0">
                <a:solidFill>
                  <a:srgbClr val="FF3300"/>
                </a:solidFill>
              </a:rPr>
              <a:t> </a:t>
            </a:r>
            <a:r>
              <a:rPr lang="en-GB" sz="2200" dirty="0" err="1">
                <a:solidFill>
                  <a:srgbClr val="FF3300"/>
                </a:solidFill>
              </a:rPr>
              <a:t>Sekolah</a:t>
            </a:r>
            <a:r>
              <a:rPr lang="en-GB" sz="2200" dirty="0">
                <a:solidFill>
                  <a:srgbClr val="FF3300"/>
                </a:solidFill>
              </a:rPr>
              <a:t>.</a:t>
            </a:r>
          </a:p>
          <a:p>
            <a:pPr eaLnBrk="1" hangingPunct="1">
              <a:lnSpc>
                <a:spcPct val="80000"/>
              </a:lnSpc>
            </a:pPr>
            <a:r>
              <a:rPr lang="en-GB" sz="2200" dirty="0" err="1">
                <a:solidFill>
                  <a:srgbClr val="0D0D0D"/>
                </a:solidFill>
              </a:rPr>
              <a:t>Paket</a:t>
            </a:r>
            <a:r>
              <a:rPr lang="en-GB" sz="2200" dirty="0">
                <a:solidFill>
                  <a:srgbClr val="0D0D0D"/>
                </a:solidFill>
              </a:rPr>
              <a:t> </a:t>
            </a:r>
            <a:r>
              <a:rPr lang="en-GB" sz="2200" dirty="0" err="1">
                <a:solidFill>
                  <a:srgbClr val="0D0D0D"/>
                </a:solidFill>
              </a:rPr>
              <a:t>kerja</a:t>
            </a:r>
            <a:r>
              <a:rPr lang="en-GB" sz="2200" dirty="0">
                <a:solidFill>
                  <a:srgbClr val="0D0D0D"/>
                </a:solidFill>
              </a:rPr>
              <a:t> Guru BK </a:t>
            </a:r>
            <a:r>
              <a:rPr lang="en-GB" sz="2200" dirty="0" err="1">
                <a:solidFill>
                  <a:srgbClr val="0D0D0D"/>
                </a:solidFill>
              </a:rPr>
              <a:t>dihitung</a:t>
            </a:r>
            <a:r>
              <a:rPr lang="en-GB" sz="2200" dirty="0">
                <a:solidFill>
                  <a:srgbClr val="0D0D0D"/>
                </a:solidFill>
              </a:rPr>
              <a:t> </a:t>
            </a:r>
            <a:r>
              <a:rPr lang="en-GB" sz="2200" dirty="0" err="1">
                <a:solidFill>
                  <a:srgbClr val="0D0D0D"/>
                </a:solidFill>
              </a:rPr>
              <a:t>scr</a:t>
            </a:r>
            <a:r>
              <a:rPr lang="en-GB" sz="2200" dirty="0">
                <a:solidFill>
                  <a:srgbClr val="0D0D0D"/>
                </a:solidFill>
              </a:rPr>
              <a:t> </a:t>
            </a:r>
            <a:r>
              <a:rPr lang="en-GB" sz="2200" dirty="0" err="1">
                <a:solidFill>
                  <a:srgbClr val="0D0D0D"/>
                </a:solidFill>
              </a:rPr>
              <a:t>proposional</a:t>
            </a:r>
            <a:r>
              <a:rPr lang="en-GB" sz="2200" dirty="0">
                <a:solidFill>
                  <a:srgbClr val="0D0D0D"/>
                </a:solidFill>
              </a:rPr>
              <a:t> </a:t>
            </a:r>
            <a:r>
              <a:rPr lang="en-GB" sz="2200" dirty="0" err="1">
                <a:solidFill>
                  <a:srgbClr val="0D0D0D"/>
                </a:solidFill>
              </a:rPr>
              <a:t>berdasarkan</a:t>
            </a:r>
            <a:r>
              <a:rPr lang="en-GB" sz="2200" dirty="0">
                <a:solidFill>
                  <a:srgbClr val="0D0D0D"/>
                </a:solidFill>
              </a:rPr>
              <a:t> </a:t>
            </a:r>
            <a:r>
              <a:rPr lang="en-GB" sz="2200" dirty="0" err="1">
                <a:solidFill>
                  <a:srgbClr val="0D0D0D"/>
                </a:solidFill>
              </a:rPr>
              <a:t>beban</a:t>
            </a:r>
            <a:r>
              <a:rPr lang="en-GB" sz="2200" dirty="0">
                <a:solidFill>
                  <a:srgbClr val="0D0D0D"/>
                </a:solidFill>
              </a:rPr>
              <a:t> </a:t>
            </a:r>
            <a:r>
              <a:rPr lang="en-GB" sz="2200" dirty="0" err="1">
                <a:solidFill>
                  <a:srgbClr val="0D0D0D"/>
                </a:solidFill>
              </a:rPr>
              <a:t>kerja</a:t>
            </a:r>
            <a:r>
              <a:rPr lang="en-GB" sz="2200" dirty="0">
                <a:solidFill>
                  <a:srgbClr val="0D0D0D"/>
                </a:solidFill>
              </a:rPr>
              <a:t> </a:t>
            </a:r>
            <a:r>
              <a:rPr lang="en-GB" sz="2200" dirty="0" err="1">
                <a:solidFill>
                  <a:srgbClr val="0D0D0D"/>
                </a:solidFill>
              </a:rPr>
              <a:t>wajib</a:t>
            </a:r>
            <a:r>
              <a:rPr lang="en-GB" sz="2200" dirty="0">
                <a:solidFill>
                  <a:srgbClr val="0D0D0D"/>
                </a:solidFill>
              </a:rPr>
              <a:t> paling </a:t>
            </a:r>
            <a:r>
              <a:rPr lang="en-GB" sz="2200" dirty="0" err="1">
                <a:solidFill>
                  <a:srgbClr val="0D0D0D"/>
                </a:solidFill>
              </a:rPr>
              <a:t>kurang</a:t>
            </a:r>
            <a:r>
              <a:rPr lang="en-GB" sz="2200" dirty="0">
                <a:solidFill>
                  <a:srgbClr val="0D0D0D"/>
                </a:solidFill>
              </a:rPr>
              <a:t> 150 </a:t>
            </a:r>
            <a:r>
              <a:rPr lang="en-GB" sz="2200" dirty="0" err="1">
                <a:solidFill>
                  <a:srgbClr val="0D0D0D"/>
                </a:solidFill>
              </a:rPr>
              <a:t>siswa</a:t>
            </a:r>
            <a:r>
              <a:rPr lang="en-GB" sz="2200" dirty="0">
                <a:solidFill>
                  <a:srgbClr val="0D0D0D"/>
                </a:solidFill>
              </a:rPr>
              <a:t> paling </a:t>
            </a:r>
            <a:r>
              <a:rPr lang="en-GB" sz="2200" dirty="0" err="1">
                <a:solidFill>
                  <a:srgbClr val="0D0D0D"/>
                </a:solidFill>
              </a:rPr>
              <a:t>banyak</a:t>
            </a:r>
            <a:r>
              <a:rPr lang="en-GB" sz="2200" dirty="0">
                <a:solidFill>
                  <a:srgbClr val="0D0D0D"/>
                </a:solidFill>
              </a:rPr>
              <a:t> 250 </a:t>
            </a:r>
            <a:r>
              <a:rPr lang="en-GB" sz="2200" dirty="0" err="1">
                <a:solidFill>
                  <a:srgbClr val="0D0D0D"/>
                </a:solidFill>
              </a:rPr>
              <a:t>siswa</a:t>
            </a:r>
            <a:endParaRPr lang="en-GB" sz="2200" dirty="0">
              <a:solidFill>
                <a:srgbClr val="0D0D0D"/>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idx="4294967295"/>
          </p:nvPr>
        </p:nvSpPr>
        <p:spPr/>
        <p:txBody>
          <a:bodyPr/>
          <a:lstStyle/>
          <a:p>
            <a:pPr eaLnBrk="1" hangingPunct="1"/>
            <a:r>
              <a:rPr lang="en-US" sz="3000" b="1">
                <a:solidFill>
                  <a:srgbClr val="009900"/>
                </a:solidFill>
              </a:rPr>
              <a:t>Penilaian Kinerja Guru menggunakan nilai dan sebutan sbb :</a:t>
            </a:r>
          </a:p>
        </p:txBody>
      </p:sp>
      <p:sp>
        <p:nvSpPr>
          <p:cNvPr id="34819" name="Content Placeholder 2"/>
          <p:cNvSpPr>
            <a:spLocks noGrp="1"/>
          </p:cNvSpPr>
          <p:nvPr>
            <p:ph idx="4294967295"/>
          </p:nvPr>
        </p:nvSpPr>
        <p:spPr/>
        <p:txBody>
          <a:bodyPr/>
          <a:lstStyle/>
          <a:p>
            <a:pPr eaLnBrk="1" hangingPunct="1"/>
            <a:r>
              <a:rPr lang="en-US"/>
              <a:t>Nilai 91 – 100 disebut </a:t>
            </a:r>
            <a:r>
              <a:rPr lang="en-US">
                <a:solidFill>
                  <a:srgbClr val="7030A0"/>
                </a:solidFill>
              </a:rPr>
              <a:t>amat baik.</a:t>
            </a:r>
          </a:p>
          <a:p>
            <a:pPr eaLnBrk="1" hangingPunct="1"/>
            <a:r>
              <a:rPr lang="en-US"/>
              <a:t>Nilai 76 – 90 disebut </a:t>
            </a:r>
            <a:r>
              <a:rPr lang="en-US">
                <a:solidFill>
                  <a:srgbClr val="009900"/>
                </a:solidFill>
              </a:rPr>
              <a:t>baik</a:t>
            </a:r>
          </a:p>
          <a:p>
            <a:pPr eaLnBrk="1" hangingPunct="1"/>
            <a:r>
              <a:rPr lang="en-US"/>
              <a:t>Nilai 61 – 75 disebut </a:t>
            </a:r>
            <a:r>
              <a:rPr lang="en-US">
                <a:solidFill>
                  <a:srgbClr val="FF0000"/>
                </a:solidFill>
              </a:rPr>
              <a:t>cukup</a:t>
            </a:r>
          </a:p>
          <a:p>
            <a:pPr eaLnBrk="1" hangingPunct="1"/>
            <a:r>
              <a:rPr lang="en-US"/>
              <a:t>Nilai 51 – 60 disebut </a:t>
            </a:r>
            <a:r>
              <a:rPr lang="en-US">
                <a:solidFill>
                  <a:srgbClr val="009900"/>
                </a:solidFill>
              </a:rPr>
              <a:t>sedang</a:t>
            </a:r>
          </a:p>
          <a:p>
            <a:pPr eaLnBrk="1" hangingPunct="1"/>
            <a:r>
              <a:rPr lang="en-US"/>
              <a:t>Nilai s/d 50 disebut </a:t>
            </a:r>
            <a:r>
              <a:rPr lang="en-US">
                <a:solidFill>
                  <a:srgbClr val="C00000"/>
                </a:solidFill>
              </a:rPr>
              <a:t>kurang</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idx="4294967295"/>
          </p:nvPr>
        </p:nvSpPr>
        <p:spPr/>
        <p:txBody>
          <a:bodyPr/>
          <a:lstStyle/>
          <a:p>
            <a:pPr eaLnBrk="1" hangingPunct="1"/>
            <a:r>
              <a:rPr lang="en-US" sz="3000" b="1">
                <a:solidFill>
                  <a:srgbClr val="006600"/>
                </a:solidFill>
              </a:rPr>
              <a:t>Nilai Kerja Guru dikonversikan ke dalam AK yg hrs dicapai </a:t>
            </a:r>
            <a:r>
              <a:rPr lang="en-US" b="1">
                <a:solidFill>
                  <a:srgbClr val="006600"/>
                </a:solidFill>
              </a:rPr>
              <a:t>:</a:t>
            </a:r>
          </a:p>
        </p:txBody>
      </p:sp>
      <p:sp>
        <p:nvSpPr>
          <p:cNvPr id="35843" name="Content Placeholder 2"/>
          <p:cNvSpPr>
            <a:spLocks noGrp="1"/>
          </p:cNvSpPr>
          <p:nvPr>
            <p:ph idx="4294967295"/>
          </p:nvPr>
        </p:nvSpPr>
        <p:spPr>
          <a:xfrm>
            <a:off x="457200" y="1827213"/>
            <a:ext cx="8226425" cy="4114800"/>
          </a:xfrm>
        </p:spPr>
        <p:txBody>
          <a:bodyPr/>
          <a:lstStyle/>
          <a:p>
            <a:pPr eaLnBrk="1" hangingPunct="1"/>
            <a:r>
              <a:rPr lang="en-US" sz="2800" dirty="0" err="1"/>
              <a:t>Sebutan</a:t>
            </a:r>
            <a:r>
              <a:rPr lang="en-US" sz="2800" dirty="0"/>
              <a:t> </a:t>
            </a:r>
            <a:r>
              <a:rPr lang="en-US" sz="2800" dirty="0" err="1"/>
              <a:t>Amat</a:t>
            </a:r>
            <a:r>
              <a:rPr lang="en-US" sz="2800" dirty="0"/>
              <a:t> </a:t>
            </a:r>
            <a:r>
              <a:rPr lang="en-US" sz="2800" dirty="0" err="1"/>
              <a:t>Baik</a:t>
            </a:r>
            <a:r>
              <a:rPr lang="en-US" sz="2800" dirty="0"/>
              <a:t>, </a:t>
            </a:r>
            <a:r>
              <a:rPr lang="en-US" sz="2800" dirty="0" err="1"/>
              <a:t>diberikan</a:t>
            </a:r>
            <a:r>
              <a:rPr lang="en-US" sz="2800" dirty="0"/>
              <a:t> </a:t>
            </a:r>
            <a:r>
              <a:rPr lang="en-US" sz="2800" dirty="0" err="1"/>
              <a:t>nilai</a:t>
            </a:r>
            <a:r>
              <a:rPr lang="en-US" sz="2800" dirty="0"/>
              <a:t> </a:t>
            </a:r>
            <a:r>
              <a:rPr lang="en-US" sz="2800" dirty="0">
                <a:solidFill>
                  <a:srgbClr val="FF0000"/>
                </a:solidFill>
              </a:rPr>
              <a:t>125%.</a:t>
            </a:r>
          </a:p>
          <a:p>
            <a:pPr eaLnBrk="1" hangingPunct="1"/>
            <a:r>
              <a:rPr lang="en-US" sz="2800" dirty="0" err="1"/>
              <a:t>Sebutan</a:t>
            </a:r>
            <a:r>
              <a:rPr lang="en-US" sz="2800" dirty="0"/>
              <a:t> </a:t>
            </a:r>
            <a:r>
              <a:rPr lang="en-US" sz="2800" dirty="0" err="1"/>
              <a:t>Baik</a:t>
            </a:r>
            <a:r>
              <a:rPr lang="en-US" sz="2800" dirty="0"/>
              <a:t>, </a:t>
            </a:r>
            <a:r>
              <a:rPr lang="en-US" sz="2800" dirty="0" err="1"/>
              <a:t>diberikan</a:t>
            </a:r>
            <a:r>
              <a:rPr lang="en-US" sz="2800" dirty="0"/>
              <a:t> </a:t>
            </a:r>
            <a:r>
              <a:rPr lang="en-US" sz="2800" dirty="0" err="1"/>
              <a:t>nilai</a:t>
            </a:r>
            <a:r>
              <a:rPr lang="en-US" sz="2800" dirty="0"/>
              <a:t> </a:t>
            </a:r>
            <a:r>
              <a:rPr lang="en-US" sz="2800" dirty="0">
                <a:solidFill>
                  <a:srgbClr val="FF3300"/>
                </a:solidFill>
              </a:rPr>
              <a:t>100%.</a:t>
            </a:r>
          </a:p>
          <a:p>
            <a:pPr eaLnBrk="1" hangingPunct="1"/>
            <a:r>
              <a:rPr lang="en-US" sz="2800" dirty="0" err="1"/>
              <a:t>Sebutan</a:t>
            </a:r>
            <a:r>
              <a:rPr lang="en-US" sz="2800" dirty="0"/>
              <a:t> </a:t>
            </a:r>
            <a:r>
              <a:rPr lang="en-US" sz="2800" dirty="0" err="1"/>
              <a:t>Cukup</a:t>
            </a:r>
            <a:r>
              <a:rPr lang="en-US" sz="2800" dirty="0"/>
              <a:t>, </a:t>
            </a:r>
            <a:r>
              <a:rPr lang="en-US" sz="2800" dirty="0" err="1"/>
              <a:t>diberikan</a:t>
            </a:r>
            <a:r>
              <a:rPr lang="en-US" sz="2800" dirty="0"/>
              <a:t> </a:t>
            </a:r>
            <a:r>
              <a:rPr lang="en-US" sz="2800" dirty="0" err="1"/>
              <a:t>nilai</a:t>
            </a:r>
            <a:r>
              <a:rPr lang="en-US" sz="2800" dirty="0"/>
              <a:t> </a:t>
            </a:r>
            <a:r>
              <a:rPr lang="en-US" sz="2800" dirty="0">
                <a:solidFill>
                  <a:srgbClr val="FF3300"/>
                </a:solidFill>
              </a:rPr>
              <a:t>75 %.</a:t>
            </a:r>
          </a:p>
          <a:p>
            <a:pPr eaLnBrk="1" hangingPunct="1"/>
            <a:r>
              <a:rPr lang="en-US" sz="2800" dirty="0" err="1"/>
              <a:t>Sebutan</a:t>
            </a:r>
            <a:r>
              <a:rPr lang="en-US" sz="2800" dirty="0"/>
              <a:t> </a:t>
            </a:r>
            <a:r>
              <a:rPr lang="en-US" sz="2800" dirty="0" err="1"/>
              <a:t>Sedang</a:t>
            </a:r>
            <a:r>
              <a:rPr lang="en-US" sz="2800" dirty="0"/>
              <a:t>, </a:t>
            </a:r>
            <a:r>
              <a:rPr lang="en-US" sz="2800" dirty="0" err="1"/>
              <a:t>diberikan</a:t>
            </a:r>
            <a:r>
              <a:rPr lang="en-US" sz="2800" dirty="0"/>
              <a:t> </a:t>
            </a:r>
            <a:r>
              <a:rPr lang="en-US" sz="2800" dirty="0" err="1"/>
              <a:t>nilai</a:t>
            </a:r>
            <a:r>
              <a:rPr lang="en-US" sz="2800" dirty="0"/>
              <a:t> </a:t>
            </a:r>
            <a:r>
              <a:rPr lang="en-US" sz="2800" dirty="0">
                <a:solidFill>
                  <a:srgbClr val="FF3300"/>
                </a:solidFill>
              </a:rPr>
              <a:t>50%.</a:t>
            </a:r>
          </a:p>
          <a:p>
            <a:pPr eaLnBrk="1" hangingPunct="1"/>
            <a:r>
              <a:rPr lang="en-US" sz="2800" dirty="0" err="1"/>
              <a:t>Sebutan</a:t>
            </a:r>
            <a:r>
              <a:rPr lang="en-US" sz="2800" dirty="0"/>
              <a:t> </a:t>
            </a:r>
            <a:r>
              <a:rPr lang="en-US" sz="2800" dirty="0" err="1"/>
              <a:t>Kurang</a:t>
            </a:r>
            <a:r>
              <a:rPr lang="en-US" sz="2800" dirty="0"/>
              <a:t>, </a:t>
            </a:r>
            <a:r>
              <a:rPr lang="en-US" sz="2800" dirty="0" err="1"/>
              <a:t>diberikan</a:t>
            </a:r>
            <a:r>
              <a:rPr lang="en-US" sz="2800" dirty="0"/>
              <a:t> </a:t>
            </a:r>
            <a:r>
              <a:rPr lang="en-US" sz="2800" dirty="0" err="1"/>
              <a:t>nilai</a:t>
            </a:r>
            <a:r>
              <a:rPr lang="en-US" sz="2800" dirty="0"/>
              <a:t> </a:t>
            </a:r>
            <a:r>
              <a:rPr lang="en-US" sz="2800" dirty="0">
                <a:solidFill>
                  <a:srgbClr val="FF3300"/>
                </a:solidFill>
              </a:rPr>
              <a:t>25 %</a:t>
            </a:r>
          </a:p>
          <a:p>
            <a:pPr eaLnBrk="1" hangingPunct="1">
              <a:buFont typeface="Wingdings" panose="05000000000000000000" pitchFamily="2" charset="2"/>
              <a:buNone/>
            </a:pPr>
            <a:r>
              <a:rPr lang="en-US" sz="2800" dirty="0"/>
              <a:t>   </a:t>
            </a:r>
          </a:p>
          <a:p>
            <a:pPr eaLnBrk="1" hangingPunct="1">
              <a:buFont typeface="Wingdings" panose="05000000000000000000" pitchFamily="2" charset="2"/>
              <a:buNone/>
            </a:pPr>
            <a:r>
              <a:rPr lang="en-US" sz="2800" dirty="0" err="1"/>
              <a:t>dari</a:t>
            </a:r>
            <a:r>
              <a:rPr lang="en-US" sz="2800" dirty="0"/>
              <a:t> </a:t>
            </a:r>
            <a:r>
              <a:rPr lang="en-US" sz="2800" dirty="0" err="1"/>
              <a:t>jumlah</a:t>
            </a:r>
            <a:r>
              <a:rPr lang="en-US" sz="2800" dirty="0"/>
              <a:t> AK </a:t>
            </a:r>
            <a:r>
              <a:rPr lang="en-US" sz="2800" dirty="0" err="1"/>
              <a:t>yg</a:t>
            </a:r>
            <a:r>
              <a:rPr lang="en-US" sz="2800" dirty="0"/>
              <a:t> </a:t>
            </a:r>
            <a:r>
              <a:rPr lang="en-US" sz="2800" dirty="0" err="1"/>
              <a:t>harus</a:t>
            </a:r>
            <a:r>
              <a:rPr lang="en-US" sz="2800" dirty="0"/>
              <a:t> </a:t>
            </a:r>
            <a:r>
              <a:rPr lang="en-US" sz="2800" dirty="0" err="1"/>
              <a:t>dicapai</a:t>
            </a:r>
            <a:r>
              <a:rPr lang="en-US" sz="2800" dirty="0"/>
              <a:t> </a:t>
            </a:r>
            <a:r>
              <a:rPr lang="en-US" sz="2800" dirty="0" err="1"/>
              <a:t>setiap</a:t>
            </a:r>
            <a:r>
              <a:rPr lang="en-US" sz="2800" dirty="0"/>
              <a:t> </a:t>
            </a:r>
            <a:r>
              <a:rPr lang="en-US" sz="2800" dirty="0" err="1"/>
              <a:t>thn</a:t>
            </a:r>
            <a:r>
              <a:rPr lang="en-US" sz="2800" dirty="0"/>
              <a:t>.</a:t>
            </a:r>
          </a:p>
        </p:txBody>
      </p:sp>
      <p:sp>
        <p:nvSpPr>
          <p:cNvPr id="4" name="Down Arrow 3"/>
          <p:cNvSpPr/>
          <p:nvPr/>
        </p:nvSpPr>
        <p:spPr bwMode="auto">
          <a:xfrm>
            <a:off x="6324600" y="4419600"/>
            <a:ext cx="2209800" cy="533400"/>
          </a:xfrm>
          <a:prstGeom prst="downArrow">
            <a:avLst/>
          </a:prstGeom>
          <a:solidFill>
            <a:srgbClr val="FF0000"/>
          </a:solidFill>
          <a:ln w="12700" cap="sq"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en-US" sz="18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idx="4294967295"/>
          </p:nvPr>
        </p:nvSpPr>
        <p:spPr>
          <a:xfrm>
            <a:off x="1146175" y="606425"/>
            <a:ext cx="7997825" cy="993775"/>
          </a:xfrm>
        </p:spPr>
        <p:txBody>
          <a:bodyPr/>
          <a:lstStyle/>
          <a:p>
            <a:pPr eaLnBrk="1" hangingPunct="1"/>
            <a:r>
              <a:rPr lang="en-US" sz="4000" b="1" i="1" dirty="0">
                <a:solidFill>
                  <a:srgbClr val="7030A0"/>
                </a:solidFill>
              </a:rPr>
              <a:t>Guru </a:t>
            </a:r>
            <a:r>
              <a:rPr lang="en-US" sz="4000" b="1" i="1" dirty="0" err="1">
                <a:solidFill>
                  <a:srgbClr val="7030A0"/>
                </a:solidFill>
              </a:rPr>
              <a:t>dibebaskan</a:t>
            </a:r>
            <a:r>
              <a:rPr lang="en-US" sz="4000" b="1" i="1" dirty="0">
                <a:solidFill>
                  <a:srgbClr val="7030A0"/>
                </a:solidFill>
              </a:rPr>
              <a:t> </a:t>
            </a:r>
            <a:r>
              <a:rPr lang="en-US" sz="4000" b="1" i="1" dirty="0" err="1">
                <a:solidFill>
                  <a:srgbClr val="7030A0"/>
                </a:solidFill>
              </a:rPr>
              <a:t>sementara</a:t>
            </a:r>
            <a:r>
              <a:rPr lang="en-US" sz="4000" b="1" i="1" dirty="0">
                <a:solidFill>
                  <a:srgbClr val="7030A0"/>
                </a:solidFill>
              </a:rPr>
              <a:t> </a:t>
            </a:r>
            <a:r>
              <a:rPr lang="en-US" sz="4000" b="1" i="1" dirty="0" err="1">
                <a:solidFill>
                  <a:srgbClr val="7030A0"/>
                </a:solidFill>
              </a:rPr>
              <a:t>dari</a:t>
            </a:r>
            <a:r>
              <a:rPr lang="en-US" sz="4000" b="1" i="1" dirty="0">
                <a:solidFill>
                  <a:srgbClr val="7030A0"/>
                </a:solidFill>
              </a:rPr>
              <a:t> </a:t>
            </a:r>
            <a:r>
              <a:rPr lang="en-US" sz="4000" b="1" i="1" dirty="0" err="1">
                <a:solidFill>
                  <a:srgbClr val="7030A0"/>
                </a:solidFill>
              </a:rPr>
              <a:t>jabatannya</a:t>
            </a:r>
            <a:r>
              <a:rPr lang="en-US" sz="4000" b="1" i="1" dirty="0">
                <a:solidFill>
                  <a:srgbClr val="7030A0"/>
                </a:solidFill>
              </a:rPr>
              <a:t> </a:t>
            </a:r>
            <a:r>
              <a:rPr lang="en-US" sz="4000" b="1" i="1" dirty="0" err="1">
                <a:solidFill>
                  <a:srgbClr val="7030A0"/>
                </a:solidFill>
              </a:rPr>
              <a:t>apabila</a:t>
            </a:r>
            <a:r>
              <a:rPr lang="en-US" sz="4800" b="1" i="1" dirty="0">
                <a:solidFill>
                  <a:srgbClr val="7030A0"/>
                </a:solidFill>
              </a:rPr>
              <a:t> </a:t>
            </a:r>
            <a:r>
              <a:rPr lang="en-US" sz="5400" b="1" dirty="0"/>
              <a:t>: </a:t>
            </a:r>
          </a:p>
        </p:txBody>
      </p:sp>
      <p:sp>
        <p:nvSpPr>
          <p:cNvPr id="38915" name="Content Placeholder 2"/>
          <p:cNvSpPr>
            <a:spLocks noGrp="1"/>
          </p:cNvSpPr>
          <p:nvPr>
            <p:ph idx="4294967295"/>
          </p:nvPr>
        </p:nvSpPr>
        <p:spPr/>
        <p:txBody>
          <a:bodyPr/>
          <a:lstStyle/>
          <a:p>
            <a:pPr eaLnBrk="1" hangingPunct="1"/>
            <a:r>
              <a:rPr lang="en-US" sz="2700" dirty="0" err="1">
                <a:solidFill>
                  <a:srgbClr val="FF0000"/>
                </a:solidFill>
              </a:rPr>
              <a:t>Dijatuhi</a:t>
            </a:r>
            <a:r>
              <a:rPr lang="en-US" sz="2700" dirty="0">
                <a:solidFill>
                  <a:srgbClr val="FF0000"/>
                </a:solidFill>
              </a:rPr>
              <a:t> HD </a:t>
            </a:r>
            <a:r>
              <a:rPr lang="en-US" sz="2700" dirty="0" err="1">
                <a:solidFill>
                  <a:srgbClr val="FF0000"/>
                </a:solidFill>
              </a:rPr>
              <a:t>tingkat</a:t>
            </a:r>
            <a:r>
              <a:rPr lang="en-US" sz="2700" dirty="0">
                <a:solidFill>
                  <a:srgbClr val="FF0000"/>
                </a:solidFill>
              </a:rPr>
              <a:t> </a:t>
            </a:r>
            <a:r>
              <a:rPr lang="en-US" sz="2700" dirty="0" err="1">
                <a:solidFill>
                  <a:srgbClr val="FF0000"/>
                </a:solidFill>
              </a:rPr>
              <a:t>sedang</a:t>
            </a:r>
            <a:r>
              <a:rPr lang="en-US" sz="2700" dirty="0">
                <a:solidFill>
                  <a:srgbClr val="FF0000"/>
                </a:solidFill>
              </a:rPr>
              <a:t> </a:t>
            </a:r>
            <a:r>
              <a:rPr lang="en-US" sz="2700" dirty="0" err="1">
                <a:solidFill>
                  <a:srgbClr val="FF0000"/>
                </a:solidFill>
              </a:rPr>
              <a:t>atau</a:t>
            </a:r>
            <a:r>
              <a:rPr lang="en-US" sz="2700" dirty="0">
                <a:solidFill>
                  <a:srgbClr val="FF0000"/>
                </a:solidFill>
              </a:rPr>
              <a:t> </a:t>
            </a:r>
            <a:r>
              <a:rPr lang="en-US" sz="2700" dirty="0" err="1">
                <a:solidFill>
                  <a:srgbClr val="FF0000"/>
                </a:solidFill>
              </a:rPr>
              <a:t>berat</a:t>
            </a:r>
            <a:r>
              <a:rPr lang="en-US" sz="2700" dirty="0">
                <a:solidFill>
                  <a:srgbClr val="FF0000"/>
                </a:solidFill>
              </a:rPr>
              <a:t> </a:t>
            </a:r>
            <a:r>
              <a:rPr lang="en-US" sz="2700" dirty="0" err="1">
                <a:solidFill>
                  <a:srgbClr val="FF0000"/>
                </a:solidFill>
              </a:rPr>
              <a:t>berupa</a:t>
            </a:r>
            <a:r>
              <a:rPr lang="en-US" sz="2700" dirty="0">
                <a:solidFill>
                  <a:srgbClr val="FF0000"/>
                </a:solidFill>
              </a:rPr>
              <a:t> </a:t>
            </a:r>
            <a:r>
              <a:rPr lang="en-US" sz="2700" dirty="0" err="1">
                <a:solidFill>
                  <a:srgbClr val="FF0000"/>
                </a:solidFill>
              </a:rPr>
              <a:t>penurunan</a:t>
            </a:r>
            <a:r>
              <a:rPr lang="en-US" sz="2700" dirty="0">
                <a:solidFill>
                  <a:srgbClr val="FF0000"/>
                </a:solidFill>
              </a:rPr>
              <a:t> </a:t>
            </a:r>
            <a:r>
              <a:rPr lang="en-US" sz="2700" dirty="0" err="1">
                <a:solidFill>
                  <a:srgbClr val="FF0000"/>
                </a:solidFill>
              </a:rPr>
              <a:t>pangkat</a:t>
            </a:r>
            <a:r>
              <a:rPr lang="en-US" sz="2700" dirty="0">
                <a:solidFill>
                  <a:srgbClr val="FF0000"/>
                </a:solidFill>
              </a:rPr>
              <a:t>.</a:t>
            </a:r>
          </a:p>
          <a:p>
            <a:pPr eaLnBrk="1" hangingPunct="1"/>
            <a:r>
              <a:rPr lang="en-US" sz="2700" dirty="0" err="1"/>
              <a:t>Diberhentikan</a:t>
            </a:r>
            <a:r>
              <a:rPr lang="en-US" sz="2700" dirty="0"/>
              <a:t> </a:t>
            </a:r>
            <a:r>
              <a:rPr lang="en-US" sz="2700" dirty="0" err="1"/>
              <a:t>sementara</a:t>
            </a:r>
            <a:r>
              <a:rPr lang="en-US" sz="2700" dirty="0"/>
              <a:t> </a:t>
            </a:r>
            <a:r>
              <a:rPr lang="en-US" sz="2700" dirty="0" err="1"/>
              <a:t>sbg</a:t>
            </a:r>
            <a:r>
              <a:rPr lang="en-US" sz="2700" dirty="0"/>
              <a:t> PNS.</a:t>
            </a:r>
          </a:p>
          <a:p>
            <a:pPr eaLnBrk="1" hangingPunct="1"/>
            <a:r>
              <a:rPr lang="en-US" sz="2700" dirty="0" err="1">
                <a:solidFill>
                  <a:srgbClr val="006600"/>
                </a:solidFill>
              </a:rPr>
              <a:t>Ditugaskan</a:t>
            </a:r>
            <a:r>
              <a:rPr lang="en-US" sz="2700" dirty="0">
                <a:solidFill>
                  <a:srgbClr val="006600"/>
                </a:solidFill>
              </a:rPr>
              <a:t> </a:t>
            </a:r>
            <a:r>
              <a:rPr lang="en-US" sz="2700" dirty="0" err="1">
                <a:solidFill>
                  <a:srgbClr val="006600"/>
                </a:solidFill>
              </a:rPr>
              <a:t>secara</a:t>
            </a:r>
            <a:r>
              <a:rPr lang="en-US" sz="2700" dirty="0">
                <a:solidFill>
                  <a:srgbClr val="006600"/>
                </a:solidFill>
              </a:rPr>
              <a:t> </a:t>
            </a:r>
            <a:r>
              <a:rPr lang="en-US" sz="2700" dirty="0" err="1">
                <a:solidFill>
                  <a:srgbClr val="006600"/>
                </a:solidFill>
              </a:rPr>
              <a:t>penuh</a:t>
            </a:r>
            <a:r>
              <a:rPr lang="en-US" sz="2700" dirty="0">
                <a:solidFill>
                  <a:srgbClr val="006600"/>
                </a:solidFill>
              </a:rPr>
              <a:t> </a:t>
            </a:r>
            <a:r>
              <a:rPr lang="en-US" sz="2700" dirty="0" err="1">
                <a:solidFill>
                  <a:srgbClr val="006600"/>
                </a:solidFill>
              </a:rPr>
              <a:t>di</a:t>
            </a:r>
            <a:r>
              <a:rPr lang="en-US" sz="2700" dirty="0">
                <a:solidFill>
                  <a:srgbClr val="006600"/>
                </a:solidFill>
              </a:rPr>
              <a:t> </a:t>
            </a:r>
            <a:r>
              <a:rPr lang="en-US" sz="2700" dirty="0" err="1">
                <a:solidFill>
                  <a:srgbClr val="006600"/>
                </a:solidFill>
              </a:rPr>
              <a:t>luar</a:t>
            </a:r>
            <a:r>
              <a:rPr lang="en-US" sz="2700" dirty="0">
                <a:solidFill>
                  <a:srgbClr val="006600"/>
                </a:solidFill>
              </a:rPr>
              <a:t> Jab Guru.</a:t>
            </a:r>
          </a:p>
          <a:p>
            <a:pPr eaLnBrk="1" hangingPunct="1"/>
            <a:r>
              <a:rPr lang="en-US" sz="2700" dirty="0" err="1">
                <a:solidFill>
                  <a:srgbClr val="6600FF"/>
                </a:solidFill>
              </a:rPr>
              <a:t>Menjalani</a:t>
            </a:r>
            <a:r>
              <a:rPr lang="en-US" sz="2700" dirty="0">
                <a:solidFill>
                  <a:srgbClr val="6600FF"/>
                </a:solidFill>
              </a:rPr>
              <a:t> CLTN </a:t>
            </a:r>
            <a:r>
              <a:rPr lang="en-US" sz="2700" dirty="0" err="1">
                <a:solidFill>
                  <a:srgbClr val="6600FF"/>
                </a:solidFill>
              </a:rPr>
              <a:t>kecuali</a:t>
            </a:r>
            <a:r>
              <a:rPr lang="en-US" sz="2700" dirty="0">
                <a:solidFill>
                  <a:srgbClr val="6600FF"/>
                </a:solidFill>
              </a:rPr>
              <a:t> </a:t>
            </a:r>
            <a:r>
              <a:rPr lang="en-US" sz="2700" dirty="0" err="1">
                <a:solidFill>
                  <a:srgbClr val="6600FF"/>
                </a:solidFill>
              </a:rPr>
              <a:t>utk</a:t>
            </a:r>
            <a:r>
              <a:rPr lang="en-US" sz="2700" dirty="0">
                <a:solidFill>
                  <a:srgbClr val="6600FF"/>
                </a:solidFill>
              </a:rPr>
              <a:t> </a:t>
            </a:r>
            <a:r>
              <a:rPr lang="en-US" sz="2700" dirty="0" err="1">
                <a:solidFill>
                  <a:srgbClr val="6600FF"/>
                </a:solidFill>
              </a:rPr>
              <a:t>persalinan</a:t>
            </a:r>
            <a:r>
              <a:rPr lang="en-US" sz="2700" dirty="0">
                <a:solidFill>
                  <a:srgbClr val="6600FF"/>
                </a:solidFill>
              </a:rPr>
              <a:t> </a:t>
            </a:r>
            <a:r>
              <a:rPr lang="en-US" sz="2700" dirty="0" err="1">
                <a:solidFill>
                  <a:srgbClr val="6600FF"/>
                </a:solidFill>
              </a:rPr>
              <a:t>keempat</a:t>
            </a:r>
            <a:r>
              <a:rPr lang="en-US" sz="2700" dirty="0">
                <a:solidFill>
                  <a:srgbClr val="6600FF"/>
                </a:solidFill>
              </a:rPr>
              <a:t> </a:t>
            </a:r>
            <a:r>
              <a:rPr lang="en-US" sz="2700" dirty="0" err="1">
                <a:solidFill>
                  <a:srgbClr val="6600FF"/>
                </a:solidFill>
              </a:rPr>
              <a:t>dst</a:t>
            </a:r>
            <a:r>
              <a:rPr lang="en-US" sz="2700" dirty="0">
                <a:solidFill>
                  <a:srgbClr val="6600FF"/>
                </a:solidFill>
              </a:rPr>
              <a:t>.</a:t>
            </a:r>
          </a:p>
          <a:p>
            <a:pPr eaLnBrk="1" hangingPunct="1"/>
            <a:r>
              <a:rPr lang="en-US" sz="2700" dirty="0" err="1">
                <a:solidFill>
                  <a:srgbClr val="002060"/>
                </a:solidFill>
              </a:rPr>
              <a:t>Melaks</a:t>
            </a:r>
            <a:r>
              <a:rPr lang="en-US" sz="2700" dirty="0">
                <a:solidFill>
                  <a:srgbClr val="002060"/>
                </a:solidFill>
              </a:rPr>
              <a:t> </a:t>
            </a:r>
            <a:r>
              <a:rPr lang="en-US" sz="2700" dirty="0" err="1">
                <a:solidFill>
                  <a:srgbClr val="002060"/>
                </a:solidFill>
              </a:rPr>
              <a:t>tgs</a:t>
            </a:r>
            <a:r>
              <a:rPr lang="en-US" sz="2700" dirty="0">
                <a:solidFill>
                  <a:srgbClr val="002060"/>
                </a:solidFill>
              </a:rPr>
              <a:t> </a:t>
            </a:r>
            <a:r>
              <a:rPr lang="en-US" sz="2700" dirty="0" err="1">
                <a:solidFill>
                  <a:srgbClr val="002060"/>
                </a:solidFill>
              </a:rPr>
              <a:t>bljr</a:t>
            </a:r>
            <a:r>
              <a:rPr lang="en-US" sz="2700" dirty="0">
                <a:solidFill>
                  <a:srgbClr val="002060"/>
                </a:solidFill>
              </a:rPr>
              <a:t> </a:t>
            </a:r>
            <a:r>
              <a:rPr lang="en-US" sz="2700" dirty="0" err="1">
                <a:solidFill>
                  <a:srgbClr val="002060"/>
                </a:solidFill>
              </a:rPr>
              <a:t>selama</a:t>
            </a:r>
            <a:r>
              <a:rPr lang="en-US" sz="2700" dirty="0">
                <a:solidFill>
                  <a:srgbClr val="002060"/>
                </a:solidFill>
              </a:rPr>
              <a:t> 6 </a:t>
            </a:r>
            <a:r>
              <a:rPr lang="en-US" sz="2700" dirty="0" err="1">
                <a:solidFill>
                  <a:srgbClr val="002060"/>
                </a:solidFill>
              </a:rPr>
              <a:t>bulan</a:t>
            </a:r>
            <a:r>
              <a:rPr lang="en-US" sz="2700" dirty="0">
                <a:solidFill>
                  <a:srgbClr val="002060"/>
                </a:solidFill>
              </a:rPr>
              <a:t> </a:t>
            </a:r>
            <a:r>
              <a:rPr lang="en-US" sz="2700" dirty="0" err="1">
                <a:solidFill>
                  <a:srgbClr val="002060"/>
                </a:solidFill>
              </a:rPr>
              <a:t>atau</a:t>
            </a:r>
            <a:r>
              <a:rPr lang="en-US" sz="2700" dirty="0">
                <a:solidFill>
                  <a:srgbClr val="002060"/>
                </a:solidFill>
              </a:rPr>
              <a:t> </a:t>
            </a:r>
            <a:r>
              <a:rPr lang="en-US" sz="2700" dirty="0" err="1">
                <a:solidFill>
                  <a:srgbClr val="002060"/>
                </a:solidFill>
              </a:rPr>
              <a:t>lebih</a:t>
            </a:r>
            <a:r>
              <a:rPr lang="en-US" sz="2700" dirty="0">
                <a:solidFill>
                  <a:srgbClr val="002060"/>
                </a:solidFill>
              </a:rPr>
              <a: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idx="4294967295"/>
          </p:nvPr>
        </p:nvSpPr>
        <p:spPr/>
        <p:txBody>
          <a:bodyPr/>
          <a:lstStyle/>
          <a:p>
            <a:pPr eaLnBrk="1" hangingPunct="1"/>
            <a:r>
              <a:rPr lang="en-US"/>
              <a:t>Pengangkatan Kembali :</a:t>
            </a:r>
          </a:p>
        </p:txBody>
      </p:sp>
      <p:sp>
        <p:nvSpPr>
          <p:cNvPr id="39939" name="Content Placeholder 2"/>
          <p:cNvSpPr>
            <a:spLocks noGrp="1"/>
          </p:cNvSpPr>
          <p:nvPr>
            <p:ph idx="4294967295"/>
          </p:nvPr>
        </p:nvSpPr>
        <p:spPr/>
        <p:txBody>
          <a:bodyPr/>
          <a:lstStyle/>
          <a:p>
            <a:pPr eaLnBrk="1" hangingPunct="1"/>
            <a:r>
              <a:rPr lang="en-US" sz="2200" dirty="0" err="1"/>
              <a:t>Telah</a:t>
            </a:r>
            <a:r>
              <a:rPr lang="en-US" sz="2200" dirty="0"/>
              <a:t> </a:t>
            </a:r>
            <a:r>
              <a:rPr lang="en-US" sz="2200" dirty="0" err="1"/>
              <a:t>berakhir</a:t>
            </a:r>
            <a:r>
              <a:rPr lang="en-US" sz="2200" dirty="0"/>
              <a:t> </a:t>
            </a:r>
            <a:r>
              <a:rPr lang="en-US" sz="2200" dirty="0" err="1"/>
              <a:t>menjalani</a:t>
            </a:r>
            <a:r>
              <a:rPr lang="en-US" sz="2200" dirty="0"/>
              <a:t> HD </a:t>
            </a:r>
            <a:r>
              <a:rPr lang="en-US" sz="2200" dirty="0" err="1"/>
              <a:t>tingkat</a:t>
            </a:r>
            <a:r>
              <a:rPr lang="en-US" sz="2200" dirty="0"/>
              <a:t> </a:t>
            </a:r>
            <a:r>
              <a:rPr lang="en-US" sz="2200" dirty="0" err="1"/>
              <a:t>sedang</a:t>
            </a:r>
            <a:r>
              <a:rPr lang="en-US" sz="2200" dirty="0"/>
              <a:t>/ </a:t>
            </a:r>
            <a:r>
              <a:rPr lang="en-US" sz="2200" dirty="0" err="1"/>
              <a:t>berat</a:t>
            </a:r>
            <a:r>
              <a:rPr lang="en-US" sz="2200" dirty="0"/>
              <a:t> </a:t>
            </a:r>
            <a:r>
              <a:rPr lang="en-US" sz="2200" dirty="0" err="1"/>
              <a:t>berupa</a:t>
            </a:r>
            <a:r>
              <a:rPr lang="en-US" sz="2200" dirty="0"/>
              <a:t> </a:t>
            </a:r>
            <a:r>
              <a:rPr lang="en-US" sz="2200" dirty="0" err="1"/>
              <a:t>penurunan</a:t>
            </a:r>
            <a:r>
              <a:rPr lang="en-US" sz="2200" dirty="0"/>
              <a:t> </a:t>
            </a:r>
            <a:r>
              <a:rPr lang="en-US" sz="2200" dirty="0" err="1"/>
              <a:t>pangkat</a:t>
            </a:r>
            <a:r>
              <a:rPr lang="en-US" sz="2200" dirty="0"/>
              <a:t>.</a:t>
            </a:r>
          </a:p>
          <a:p>
            <a:pPr eaLnBrk="1" hangingPunct="1"/>
            <a:r>
              <a:rPr lang="en-US" sz="2200" dirty="0" err="1"/>
              <a:t>Berdasarkan</a:t>
            </a:r>
            <a:r>
              <a:rPr lang="en-US" sz="2200" dirty="0"/>
              <a:t> </a:t>
            </a:r>
            <a:r>
              <a:rPr lang="en-US" sz="2200" dirty="0" err="1"/>
              <a:t>Keputusan</a:t>
            </a:r>
            <a:r>
              <a:rPr lang="en-US" sz="2200" dirty="0"/>
              <a:t> </a:t>
            </a:r>
            <a:r>
              <a:rPr lang="en-US" sz="2200" dirty="0" err="1"/>
              <a:t>Pengadilan</a:t>
            </a:r>
            <a:r>
              <a:rPr lang="en-US" sz="2200" dirty="0"/>
              <a:t> </a:t>
            </a:r>
            <a:r>
              <a:rPr lang="en-US" sz="2200" dirty="0" err="1"/>
              <a:t>yg</a:t>
            </a:r>
            <a:r>
              <a:rPr lang="en-US" sz="2200" dirty="0"/>
              <a:t> </a:t>
            </a:r>
            <a:r>
              <a:rPr lang="en-US" sz="2200" dirty="0" err="1"/>
              <a:t>telah</a:t>
            </a:r>
            <a:r>
              <a:rPr lang="en-US" sz="2200" dirty="0"/>
              <a:t> </a:t>
            </a:r>
            <a:r>
              <a:rPr lang="en-US" sz="2200" dirty="0" err="1"/>
              <a:t>mempunyai</a:t>
            </a:r>
            <a:r>
              <a:rPr lang="en-US" sz="2200" dirty="0"/>
              <a:t> </a:t>
            </a:r>
            <a:r>
              <a:rPr lang="en-US" sz="2200" dirty="0" err="1"/>
              <a:t>kekuatan</a:t>
            </a:r>
            <a:r>
              <a:rPr lang="en-US" sz="2200" dirty="0"/>
              <a:t> </a:t>
            </a:r>
            <a:r>
              <a:rPr lang="en-US" sz="2200" dirty="0" err="1"/>
              <a:t>hukum</a:t>
            </a:r>
            <a:r>
              <a:rPr lang="en-US" sz="2200" dirty="0"/>
              <a:t> </a:t>
            </a:r>
            <a:r>
              <a:rPr lang="en-US" sz="2200" dirty="0" err="1"/>
              <a:t>tetap</a:t>
            </a:r>
            <a:r>
              <a:rPr lang="en-US" sz="2200" dirty="0"/>
              <a:t> </a:t>
            </a:r>
            <a:r>
              <a:rPr lang="en-US" sz="2200" dirty="0" err="1"/>
              <a:t>dinyatakan</a:t>
            </a:r>
            <a:r>
              <a:rPr lang="en-US" sz="2200" dirty="0"/>
              <a:t> </a:t>
            </a:r>
            <a:r>
              <a:rPr lang="en-US" sz="2200" dirty="0" err="1"/>
              <a:t>tdk</a:t>
            </a:r>
            <a:r>
              <a:rPr lang="en-US" sz="2200" dirty="0"/>
              <a:t> </a:t>
            </a:r>
            <a:r>
              <a:rPr lang="en-US" sz="2200" dirty="0" err="1"/>
              <a:t>bersalah</a:t>
            </a:r>
            <a:r>
              <a:rPr lang="en-US" sz="2200" dirty="0"/>
              <a:t>.</a:t>
            </a:r>
          </a:p>
          <a:p>
            <a:pPr eaLnBrk="1" hangingPunct="1"/>
            <a:r>
              <a:rPr lang="en-US" sz="2200" dirty="0" err="1"/>
              <a:t>Telah</a:t>
            </a:r>
            <a:r>
              <a:rPr lang="en-US" sz="2200" dirty="0"/>
              <a:t> </a:t>
            </a:r>
            <a:r>
              <a:rPr lang="en-US" sz="2200" dirty="0" err="1"/>
              <a:t>selesai</a:t>
            </a:r>
            <a:r>
              <a:rPr lang="en-US" sz="2200" dirty="0"/>
              <a:t> </a:t>
            </a:r>
            <a:r>
              <a:rPr lang="en-US" sz="2200" dirty="0" err="1"/>
              <a:t>melaksanakan</a:t>
            </a:r>
            <a:r>
              <a:rPr lang="en-US" sz="2200" dirty="0"/>
              <a:t> </a:t>
            </a:r>
            <a:r>
              <a:rPr lang="en-US" sz="2200" dirty="0" err="1"/>
              <a:t>tgs</a:t>
            </a:r>
            <a:r>
              <a:rPr lang="en-US" sz="2200" dirty="0"/>
              <a:t> </a:t>
            </a:r>
            <a:r>
              <a:rPr lang="en-US" sz="2200" dirty="0" err="1"/>
              <a:t>di</a:t>
            </a:r>
            <a:r>
              <a:rPr lang="en-US" sz="2200" dirty="0"/>
              <a:t> </a:t>
            </a:r>
            <a:r>
              <a:rPr lang="en-US" sz="2200" dirty="0" err="1"/>
              <a:t>luar</a:t>
            </a:r>
            <a:r>
              <a:rPr lang="en-US" sz="2200" dirty="0"/>
              <a:t> Guru, dg </a:t>
            </a:r>
            <a:r>
              <a:rPr lang="en-US" sz="2200" dirty="0" err="1"/>
              <a:t>ketentuan</a:t>
            </a:r>
            <a:r>
              <a:rPr lang="en-US" sz="2200" dirty="0"/>
              <a:t> </a:t>
            </a:r>
            <a:r>
              <a:rPr lang="en-US" sz="2200" dirty="0" err="1"/>
              <a:t>usia</a:t>
            </a:r>
            <a:r>
              <a:rPr lang="en-US" sz="2200" dirty="0"/>
              <a:t> </a:t>
            </a:r>
            <a:r>
              <a:rPr lang="en-US" sz="2200" dirty="0" err="1"/>
              <a:t>kembali</a:t>
            </a:r>
            <a:r>
              <a:rPr lang="en-US" sz="2200" dirty="0"/>
              <a:t> max 51 </a:t>
            </a:r>
            <a:r>
              <a:rPr lang="en-US" sz="2200" dirty="0" err="1"/>
              <a:t>thn</a:t>
            </a:r>
            <a:r>
              <a:rPr lang="en-US" sz="2200" dirty="0"/>
              <a:t>.</a:t>
            </a:r>
          </a:p>
          <a:p>
            <a:pPr eaLnBrk="1" hangingPunct="1"/>
            <a:r>
              <a:rPr lang="en-US" sz="2200" dirty="0" err="1"/>
              <a:t>Telah</a:t>
            </a:r>
            <a:r>
              <a:rPr lang="en-US" sz="2200" dirty="0"/>
              <a:t> </a:t>
            </a:r>
            <a:r>
              <a:rPr lang="en-US" sz="2200" dirty="0" err="1"/>
              <a:t>selesai</a:t>
            </a:r>
            <a:r>
              <a:rPr lang="en-US" sz="2200" dirty="0"/>
              <a:t> </a:t>
            </a:r>
            <a:r>
              <a:rPr lang="en-US" sz="2200" dirty="0" err="1"/>
              <a:t>menjalani</a:t>
            </a:r>
            <a:r>
              <a:rPr lang="en-US" sz="2200" dirty="0"/>
              <a:t> CLTN.</a:t>
            </a:r>
          </a:p>
          <a:p>
            <a:pPr eaLnBrk="1" hangingPunct="1"/>
            <a:r>
              <a:rPr lang="en-US" sz="2200" dirty="0" err="1"/>
              <a:t>Telah</a:t>
            </a:r>
            <a:r>
              <a:rPr lang="en-US" sz="2200" dirty="0"/>
              <a:t> </a:t>
            </a:r>
            <a:r>
              <a:rPr lang="en-US" sz="2200" dirty="0" err="1"/>
              <a:t>selesai</a:t>
            </a:r>
            <a:r>
              <a:rPr lang="en-US" sz="2200" dirty="0"/>
              <a:t> </a:t>
            </a:r>
            <a:r>
              <a:rPr lang="en-US" sz="2200" dirty="0" err="1"/>
              <a:t>Tugas</a:t>
            </a:r>
            <a:r>
              <a:rPr lang="en-US" sz="2200" dirty="0"/>
              <a:t> </a:t>
            </a:r>
            <a:r>
              <a:rPr lang="en-US" sz="2200" dirty="0" err="1"/>
              <a:t>Belajar</a:t>
            </a:r>
            <a:endParaRPr lang="en-US" sz="2200" dirty="0"/>
          </a:p>
          <a:p>
            <a:pPr eaLnBrk="1" hangingPunct="1"/>
            <a:endParaRPr lang="en-US" sz="2200" dirty="0"/>
          </a:p>
          <a:p>
            <a:pPr eaLnBrk="1" hangingPunct="1">
              <a:buFont typeface="Wingdings" panose="05000000000000000000" pitchFamily="2" charset="2"/>
              <a:buNone/>
            </a:pPr>
            <a:r>
              <a:rPr lang="en-US" sz="2200" dirty="0">
                <a:solidFill>
                  <a:srgbClr val="FF0000"/>
                </a:solidFill>
              </a:rPr>
              <a:t>     </a:t>
            </a:r>
            <a:r>
              <a:rPr lang="en-US" sz="2200" dirty="0" err="1">
                <a:solidFill>
                  <a:srgbClr val="FF0000"/>
                </a:solidFill>
              </a:rPr>
              <a:t>Pengangkatan</a:t>
            </a:r>
            <a:r>
              <a:rPr lang="en-US" sz="2200" dirty="0">
                <a:solidFill>
                  <a:srgbClr val="FF0000"/>
                </a:solidFill>
              </a:rPr>
              <a:t> </a:t>
            </a:r>
            <a:r>
              <a:rPr lang="en-US" sz="2200" dirty="0" err="1">
                <a:solidFill>
                  <a:srgbClr val="FF0000"/>
                </a:solidFill>
              </a:rPr>
              <a:t>Kembali</a:t>
            </a:r>
            <a:r>
              <a:rPr lang="en-US" sz="2200" dirty="0">
                <a:solidFill>
                  <a:srgbClr val="FF0000"/>
                </a:solidFill>
              </a:rPr>
              <a:t> dg </a:t>
            </a:r>
            <a:r>
              <a:rPr lang="en-US" sz="2200" dirty="0" err="1">
                <a:solidFill>
                  <a:srgbClr val="FF0000"/>
                </a:solidFill>
              </a:rPr>
              <a:t>Keputusan</a:t>
            </a:r>
            <a:r>
              <a:rPr lang="en-US" sz="2200" dirty="0">
                <a:solidFill>
                  <a:srgbClr val="FF0000"/>
                </a:solidFill>
              </a:rPr>
              <a:t> PJBW</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0"/>
            <a:ext cx="9144000" cy="1450757"/>
          </a:xfrm>
          <a:solidFill>
            <a:schemeClr val="accent2"/>
          </a:solidFill>
        </p:spPr>
        <p:txBody>
          <a:bodyPr>
            <a:normAutofit/>
          </a:bodyPr>
          <a:lstStyle/>
          <a:p>
            <a:pPr algn="ctr" eaLnBrk="1" hangingPunct="1"/>
            <a:r>
              <a:rPr lang="en-US" sz="4400" b="1" i="1" dirty="0" err="1">
                <a:solidFill>
                  <a:schemeClr val="tx1"/>
                </a:solidFill>
              </a:rPr>
              <a:t>Pembebasan</a:t>
            </a:r>
            <a:r>
              <a:rPr lang="en-US" sz="4400" b="1" i="1" dirty="0">
                <a:solidFill>
                  <a:schemeClr val="tx1"/>
                </a:solidFill>
              </a:rPr>
              <a:t> </a:t>
            </a:r>
            <a:r>
              <a:rPr lang="en-US" sz="4400" b="1" i="1" dirty="0" err="1">
                <a:solidFill>
                  <a:schemeClr val="tx1"/>
                </a:solidFill>
              </a:rPr>
              <a:t>sementara</a:t>
            </a:r>
            <a:r>
              <a:rPr lang="en-US" sz="4400" b="1" i="1" dirty="0">
                <a:solidFill>
                  <a:schemeClr val="tx1"/>
                </a:solidFill>
              </a:rPr>
              <a:t> &amp; </a:t>
            </a:r>
            <a:r>
              <a:rPr lang="en-US" sz="4400" b="1" i="1" dirty="0" err="1">
                <a:solidFill>
                  <a:schemeClr val="tx1"/>
                </a:solidFill>
              </a:rPr>
              <a:t>Pemberhentian</a:t>
            </a:r>
            <a:r>
              <a:rPr lang="en-US" sz="4400" b="1" i="1" dirty="0">
                <a:solidFill>
                  <a:schemeClr val="tx1"/>
                </a:solidFill>
              </a:rPr>
              <a:t> </a:t>
            </a:r>
            <a:r>
              <a:rPr lang="en-US" sz="4400" b="1" i="1" dirty="0" err="1">
                <a:solidFill>
                  <a:schemeClr val="tx1"/>
                </a:solidFill>
              </a:rPr>
              <a:t>dari</a:t>
            </a:r>
            <a:r>
              <a:rPr lang="en-US" sz="4400" b="1" i="1" dirty="0">
                <a:solidFill>
                  <a:schemeClr val="tx1"/>
                </a:solidFill>
              </a:rPr>
              <a:t> </a:t>
            </a:r>
            <a:r>
              <a:rPr lang="en-US" sz="4400" b="1" i="1" dirty="0" err="1">
                <a:solidFill>
                  <a:schemeClr val="tx1"/>
                </a:solidFill>
              </a:rPr>
              <a:t>Jabatan</a:t>
            </a:r>
            <a:endParaRPr lang="en-US" sz="6000" b="1" dirty="0">
              <a:solidFill>
                <a:schemeClr val="tx1"/>
              </a:solidFill>
            </a:endParaRPr>
          </a:p>
        </p:txBody>
      </p:sp>
      <p:sp>
        <p:nvSpPr>
          <p:cNvPr id="40963" name="Content Placeholder 2"/>
          <p:cNvSpPr>
            <a:spLocks noGrp="1"/>
          </p:cNvSpPr>
          <p:nvPr>
            <p:ph idx="1"/>
          </p:nvPr>
        </p:nvSpPr>
        <p:spPr>
          <a:xfrm>
            <a:off x="130628" y="1597536"/>
            <a:ext cx="4010297" cy="4650863"/>
          </a:xfrm>
          <a:solidFill>
            <a:srgbClr val="F8FDBD"/>
          </a:solidFill>
          <a:ln>
            <a:solidFill>
              <a:srgbClr val="110B3D"/>
            </a:solidFill>
          </a:ln>
        </p:spPr>
        <p:txBody>
          <a:bodyPr>
            <a:noAutofit/>
          </a:bodyPr>
          <a:lstStyle/>
          <a:p>
            <a:pPr marL="0" indent="0" eaLnBrk="1" hangingPunct="1">
              <a:buNone/>
            </a:pPr>
            <a:r>
              <a:rPr lang="en-US" sz="1800" b="1" dirty="0" err="1">
                <a:solidFill>
                  <a:srgbClr val="C00000"/>
                </a:solidFill>
              </a:rPr>
              <a:t>Sebelum</a:t>
            </a:r>
            <a:r>
              <a:rPr lang="en-US" sz="1800" b="1" dirty="0">
                <a:solidFill>
                  <a:srgbClr val="C00000"/>
                </a:solidFill>
              </a:rPr>
              <a:t> PP 11 </a:t>
            </a:r>
            <a:r>
              <a:rPr lang="en-US" sz="1800" b="1" dirty="0" err="1">
                <a:solidFill>
                  <a:srgbClr val="C00000"/>
                </a:solidFill>
              </a:rPr>
              <a:t>Th</a:t>
            </a:r>
            <a:r>
              <a:rPr lang="en-US" sz="1800" b="1" dirty="0">
                <a:solidFill>
                  <a:srgbClr val="C00000"/>
                </a:solidFill>
              </a:rPr>
              <a:t> 2017:</a:t>
            </a:r>
          </a:p>
          <a:p>
            <a:pPr marL="0" indent="0" eaLnBrk="1" hangingPunct="1">
              <a:buNone/>
            </a:pPr>
            <a:r>
              <a:rPr lang="en-US" sz="1800" b="1" dirty="0">
                <a:solidFill>
                  <a:srgbClr val="C00000"/>
                </a:solidFill>
              </a:rPr>
              <a:t>Guru </a:t>
            </a:r>
            <a:r>
              <a:rPr lang="en-US" sz="1800" b="1" dirty="0" err="1">
                <a:solidFill>
                  <a:srgbClr val="C00000"/>
                </a:solidFill>
              </a:rPr>
              <a:t>dibebaskan</a:t>
            </a:r>
            <a:r>
              <a:rPr lang="en-US" sz="1800" b="1" dirty="0">
                <a:solidFill>
                  <a:srgbClr val="C00000"/>
                </a:solidFill>
              </a:rPr>
              <a:t> </a:t>
            </a:r>
            <a:r>
              <a:rPr lang="en-US" sz="1800" b="1" dirty="0" err="1">
                <a:solidFill>
                  <a:srgbClr val="C00000"/>
                </a:solidFill>
              </a:rPr>
              <a:t>sementara</a:t>
            </a:r>
            <a:r>
              <a:rPr lang="en-US" sz="1800" b="1" dirty="0">
                <a:solidFill>
                  <a:srgbClr val="C00000"/>
                </a:solidFill>
              </a:rPr>
              <a:t> </a:t>
            </a:r>
            <a:r>
              <a:rPr lang="en-US" sz="1800" b="1" dirty="0" err="1">
                <a:solidFill>
                  <a:srgbClr val="C00000"/>
                </a:solidFill>
              </a:rPr>
              <a:t>dari</a:t>
            </a:r>
            <a:r>
              <a:rPr lang="en-US" sz="1800" b="1" dirty="0">
                <a:solidFill>
                  <a:srgbClr val="C00000"/>
                </a:solidFill>
              </a:rPr>
              <a:t> </a:t>
            </a:r>
            <a:r>
              <a:rPr lang="en-US" sz="1800" b="1" dirty="0" err="1">
                <a:solidFill>
                  <a:srgbClr val="C00000"/>
                </a:solidFill>
              </a:rPr>
              <a:t>jabatannya</a:t>
            </a:r>
            <a:r>
              <a:rPr lang="en-US" sz="1800" b="1" dirty="0">
                <a:solidFill>
                  <a:srgbClr val="C00000"/>
                </a:solidFill>
              </a:rPr>
              <a:t> </a:t>
            </a:r>
            <a:r>
              <a:rPr lang="en-US" sz="1800" b="1" dirty="0" err="1">
                <a:solidFill>
                  <a:srgbClr val="C00000"/>
                </a:solidFill>
              </a:rPr>
              <a:t>apabila</a:t>
            </a:r>
            <a:r>
              <a:rPr lang="en-US" sz="1800" b="1" dirty="0">
                <a:solidFill>
                  <a:srgbClr val="C00000"/>
                </a:solidFill>
              </a:rPr>
              <a:t>:</a:t>
            </a:r>
          </a:p>
          <a:p>
            <a:pPr marL="228600" indent="-228600" eaLnBrk="1" hangingPunct="1">
              <a:buFont typeface="+mj-lt"/>
              <a:buAutoNum type="alphaLcPeriod"/>
            </a:pPr>
            <a:r>
              <a:rPr lang="en-US" sz="1800" dirty="0" err="1">
                <a:solidFill>
                  <a:schemeClr val="tx1"/>
                </a:solidFill>
              </a:rPr>
              <a:t>Dijatuhi</a:t>
            </a:r>
            <a:r>
              <a:rPr lang="en-US" sz="1800" dirty="0">
                <a:solidFill>
                  <a:schemeClr val="tx1"/>
                </a:solidFill>
              </a:rPr>
              <a:t> HD </a:t>
            </a:r>
            <a:r>
              <a:rPr lang="en-US" sz="1800" dirty="0" err="1">
                <a:solidFill>
                  <a:schemeClr val="tx1"/>
                </a:solidFill>
              </a:rPr>
              <a:t>tingkat</a:t>
            </a:r>
            <a:r>
              <a:rPr lang="en-US" sz="1800" dirty="0">
                <a:solidFill>
                  <a:schemeClr val="tx1"/>
                </a:solidFill>
              </a:rPr>
              <a:t> </a:t>
            </a:r>
            <a:r>
              <a:rPr lang="en-US" sz="1800" dirty="0" err="1">
                <a:solidFill>
                  <a:schemeClr val="tx1"/>
                </a:solidFill>
              </a:rPr>
              <a:t>sedang</a:t>
            </a:r>
            <a:r>
              <a:rPr lang="en-US" sz="1800" dirty="0">
                <a:solidFill>
                  <a:schemeClr val="tx1"/>
                </a:solidFill>
              </a:rPr>
              <a:t> </a:t>
            </a:r>
            <a:r>
              <a:rPr lang="en-US" sz="1800" dirty="0" err="1">
                <a:solidFill>
                  <a:schemeClr val="tx1"/>
                </a:solidFill>
              </a:rPr>
              <a:t>atau</a:t>
            </a:r>
            <a:r>
              <a:rPr lang="en-US" sz="1800" dirty="0">
                <a:solidFill>
                  <a:schemeClr val="tx1"/>
                </a:solidFill>
              </a:rPr>
              <a:t> </a:t>
            </a:r>
            <a:r>
              <a:rPr lang="en-US" sz="1800" dirty="0" err="1">
                <a:solidFill>
                  <a:schemeClr val="tx1"/>
                </a:solidFill>
              </a:rPr>
              <a:t>berat</a:t>
            </a:r>
            <a:r>
              <a:rPr lang="en-US" sz="1800" dirty="0">
                <a:solidFill>
                  <a:schemeClr val="tx1"/>
                </a:solidFill>
              </a:rPr>
              <a:t> </a:t>
            </a:r>
            <a:r>
              <a:rPr lang="en-US" sz="1800" dirty="0" err="1">
                <a:solidFill>
                  <a:schemeClr val="tx1"/>
                </a:solidFill>
              </a:rPr>
              <a:t>berupa</a:t>
            </a:r>
            <a:r>
              <a:rPr lang="en-US" sz="1800" dirty="0">
                <a:solidFill>
                  <a:schemeClr val="tx1"/>
                </a:solidFill>
              </a:rPr>
              <a:t> </a:t>
            </a:r>
            <a:r>
              <a:rPr lang="en-US" sz="1800" dirty="0" err="1">
                <a:solidFill>
                  <a:schemeClr val="tx1"/>
                </a:solidFill>
              </a:rPr>
              <a:t>penurunan</a:t>
            </a:r>
            <a:r>
              <a:rPr lang="en-US" sz="1800" dirty="0">
                <a:solidFill>
                  <a:schemeClr val="tx1"/>
                </a:solidFill>
              </a:rPr>
              <a:t> </a:t>
            </a:r>
            <a:r>
              <a:rPr lang="en-US" sz="1800" dirty="0" err="1">
                <a:solidFill>
                  <a:schemeClr val="tx1"/>
                </a:solidFill>
              </a:rPr>
              <a:t>pangkat</a:t>
            </a:r>
            <a:r>
              <a:rPr lang="en-US" sz="1800" dirty="0">
                <a:solidFill>
                  <a:schemeClr val="tx1"/>
                </a:solidFill>
              </a:rPr>
              <a:t>.</a:t>
            </a:r>
          </a:p>
          <a:p>
            <a:pPr marL="228600" indent="-228600" eaLnBrk="1" hangingPunct="1">
              <a:buFont typeface="+mj-lt"/>
              <a:buAutoNum type="alphaLcPeriod"/>
            </a:pPr>
            <a:r>
              <a:rPr lang="en-US" sz="1800" dirty="0" err="1">
                <a:solidFill>
                  <a:schemeClr val="tx1"/>
                </a:solidFill>
              </a:rPr>
              <a:t>Diberhentikan</a:t>
            </a:r>
            <a:r>
              <a:rPr lang="en-US" sz="1800" dirty="0">
                <a:solidFill>
                  <a:schemeClr val="tx1"/>
                </a:solidFill>
              </a:rPr>
              <a:t> </a:t>
            </a:r>
            <a:r>
              <a:rPr lang="en-US" sz="1800" dirty="0" err="1">
                <a:solidFill>
                  <a:schemeClr val="tx1"/>
                </a:solidFill>
              </a:rPr>
              <a:t>sementara</a:t>
            </a:r>
            <a:r>
              <a:rPr lang="en-US" sz="1800" dirty="0">
                <a:solidFill>
                  <a:schemeClr val="tx1"/>
                </a:solidFill>
              </a:rPr>
              <a:t> </a:t>
            </a:r>
            <a:r>
              <a:rPr lang="en-US" sz="1800" dirty="0" err="1">
                <a:solidFill>
                  <a:schemeClr val="tx1"/>
                </a:solidFill>
              </a:rPr>
              <a:t>sbg</a:t>
            </a:r>
            <a:r>
              <a:rPr lang="en-US" sz="1800" dirty="0">
                <a:solidFill>
                  <a:schemeClr val="tx1"/>
                </a:solidFill>
              </a:rPr>
              <a:t> PNS.</a:t>
            </a:r>
          </a:p>
          <a:p>
            <a:pPr marL="228600" indent="-228600" eaLnBrk="1" hangingPunct="1">
              <a:buFont typeface="+mj-lt"/>
              <a:buAutoNum type="alphaLcPeriod"/>
            </a:pPr>
            <a:r>
              <a:rPr lang="en-US" sz="1800" dirty="0" err="1">
                <a:solidFill>
                  <a:schemeClr val="tx1"/>
                </a:solidFill>
              </a:rPr>
              <a:t>Ditugaskan</a:t>
            </a:r>
            <a:r>
              <a:rPr lang="en-US" sz="1800" dirty="0">
                <a:solidFill>
                  <a:schemeClr val="tx1"/>
                </a:solidFill>
              </a:rPr>
              <a:t> </a:t>
            </a:r>
            <a:r>
              <a:rPr lang="en-US" sz="1800" dirty="0" err="1">
                <a:solidFill>
                  <a:schemeClr val="tx1"/>
                </a:solidFill>
              </a:rPr>
              <a:t>secara</a:t>
            </a:r>
            <a:r>
              <a:rPr lang="en-US" sz="1800" dirty="0">
                <a:solidFill>
                  <a:schemeClr val="tx1"/>
                </a:solidFill>
              </a:rPr>
              <a:t> </a:t>
            </a:r>
            <a:r>
              <a:rPr lang="en-US" sz="1800" dirty="0" err="1">
                <a:solidFill>
                  <a:schemeClr val="tx1"/>
                </a:solidFill>
              </a:rPr>
              <a:t>penuh</a:t>
            </a:r>
            <a:r>
              <a:rPr lang="en-US" sz="1800" dirty="0">
                <a:solidFill>
                  <a:schemeClr val="tx1"/>
                </a:solidFill>
              </a:rPr>
              <a:t> </a:t>
            </a:r>
            <a:r>
              <a:rPr lang="en-US" sz="1800" dirty="0" err="1">
                <a:solidFill>
                  <a:schemeClr val="tx1"/>
                </a:solidFill>
              </a:rPr>
              <a:t>di</a:t>
            </a:r>
            <a:r>
              <a:rPr lang="en-US" sz="1800" dirty="0">
                <a:solidFill>
                  <a:schemeClr val="tx1"/>
                </a:solidFill>
              </a:rPr>
              <a:t> </a:t>
            </a:r>
            <a:r>
              <a:rPr lang="en-US" sz="1800" dirty="0" err="1">
                <a:solidFill>
                  <a:schemeClr val="tx1"/>
                </a:solidFill>
              </a:rPr>
              <a:t>luar</a:t>
            </a:r>
            <a:r>
              <a:rPr lang="en-US" sz="1800" dirty="0">
                <a:solidFill>
                  <a:schemeClr val="tx1"/>
                </a:solidFill>
              </a:rPr>
              <a:t> Jab Guru.</a:t>
            </a:r>
          </a:p>
          <a:p>
            <a:pPr marL="228600" indent="-228600" eaLnBrk="1" hangingPunct="1">
              <a:buFont typeface="+mj-lt"/>
              <a:buAutoNum type="alphaLcPeriod"/>
            </a:pPr>
            <a:r>
              <a:rPr lang="en-US" sz="1800" dirty="0" err="1">
                <a:solidFill>
                  <a:schemeClr val="tx1"/>
                </a:solidFill>
              </a:rPr>
              <a:t>Menjalani</a:t>
            </a:r>
            <a:r>
              <a:rPr lang="en-US" sz="1800" dirty="0">
                <a:solidFill>
                  <a:schemeClr val="tx1"/>
                </a:solidFill>
              </a:rPr>
              <a:t> CLTN </a:t>
            </a:r>
            <a:r>
              <a:rPr lang="en-US" sz="1800" dirty="0" err="1">
                <a:solidFill>
                  <a:schemeClr val="tx1"/>
                </a:solidFill>
              </a:rPr>
              <a:t>kecuali</a:t>
            </a:r>
            <a:r>
              <a:rPr lang="en-US" sz="1800" dirty="0">
                <a:solidFill>
                  <a:schemeClr val="tx1"/>
                </a:solidFill>
              </a:rPr>
              <a:t> </a:t>
            </a:r>
            <a:r>
              <a:rPr lang="en-US" sz="1800" dirty="0" err="1">
                <a:solidFill>
                  <a:schemeClr val="tx1"/>
                </a:solidFill>
              </a:rPr>
              <a:t>utk</a:t>
            </a:r>
            <a:r>
              <a:rPr lang="en-US" sz="1800" dirty="0">
                <a:solidFill>
                  <a:schemeClr val="tx1"/>
                </a:solidFill>
              </a:rPr>
              <a:t> </a:t>
            </a:r>
            <a:r>
              <a:rPr lang="en-US" sz="1800" dirty="0" err="1">
                <a:solidFill>
                  <a:schemeClr val="tx1"/>
                </a:solidFill>
              </a:rPr>
              <a:t>persalinan</a:t>
            </a:r>
            <a:r>
              <a:rPr lang="en-US" sz="1800" dirty="0">
                <a:solidFill>
                  <a:schemeClr val="tx1"/>
                </a:solidFill>
              </a:rPr>
              <a:t> </a:t>
            </a:r>
            <a:r>
              <a:rPr lang="en-US" sz="1800" dirty="0" err="1">
                <a:solidFill>
                  <a:schemeClr val="tx1"/>
                </a:solidFill>
              </a:rPr>
              <a:t>keempat</a:t>
            </a:r>
            <a:r>
              <a:rPr lang="en-US" sz="1800" dirty="0">
                <a:solidFill>
                  <a:schemeClr val="tx1"/>
                </a:solidFill>
              </a:rPr>
              <a:t> </a:t>
            </a:r>
            <a:r>
              <a:rPr lang="en-US" sz="1800" dirty="0" err="1">
                <a:solidFill>
                  <a:schemeClr val="tx1"/>
                </a:solidFill>
              </a:rPr>
              <a:t>dst</a:t>
            </a:r>
            <a:r>
              <a:rPr lang="en-US" sz="1800" dirty="0">
                <a:solidFill>
                  <a:schemeClr val="tx1"/>
                </a:solidFill>
              </a:rPr>
              <a:t>.</a:t>
            </a:r>
          </a:p>
          <a:p>
            <a:pPr marL="228600" indent="-228600" eaLnBrk="1" hangingPunct="1">
              <a:buFont typeface="+mj-lt"/>
              <a:buAutoNum type="alphaLcPeriod"/>
            </a:pPr>
            <a:r>
              <a:rPr lang="en-US" sz="1800" dirty="0" err="1">
                <a:solidFill>
                  <a:schemeClr val="tx1"/>
                </a:solidFill>
              </a:rPr>
              <a:t>Melaksanakan</a:t>
            </a:r>
            <a:r>
              <a:rPr lang="en-US" sz="1800" dirty="0">
                <a:solidFill>
                  <a:schemeClr val="tx1"/>
                </a:solidFill>
              </a:rPr>
              <a:t> </a:t>
            </a:r>
            <a:r>
              <a:rPr lang="en-US" sz="1800" dirty="0" err="1">
                <a:solidFill>
                  <a:schemeClr val="tx1"/>
                </a:solidFill>
              </a:rPr>
              <a:t>tugas</a:t>
            </a:r>
            <a:r>
              <a:rPr lang="en-US" sz="1800" dirty="0">
                <a:solidFill>
                  <a:schemeClr val="tx1"/>
                </a:solidFill>
              </a:rPr>
              <a:t> </a:t>
            </a:r>
            <a:r>
              <a:rPr lang="en-US" sz="1800" dirty="0" err="1">
                <a:solidFill>
                  <a:schemeClr val="tx1"/>
                </a:solidFill>
              </a:rPr>
              <a:t>belajar</a:t>
            </a:r>
            <a:r>
              <a:rPr lang="en-US" sz="1800" dirty="0">
                <a:solidFill>
                  <a:schemeClr val="tx1"/>
                </a:solidFill>
              </a:rPr>
              <a:t> </a:t>
            </a:r>
            <a:r>
              <a:rPr lang="en-US" sz="1800" dirty="0" err="1">
                <a:solidFill>
                  <a:schemeClr val="tx1"/>
                </a:solidFill>
              </a:rPr>
              <a:t>selama</a:t>
            </a:r>
            <a:r>
              <a:rPr lang="en-US" sz="1800" dirty="0">
                <a:solidFill>
                  <a:schemeClr val="tx1"/>
                </a:solidFill>
              </a:rPr>
              <a:t> 6 </a:t>
            </a:r>
            <a:r>
              <a:rPr lang="en-US" sz="1800" dirty="0" err="1">
                <a:solidFill>
                  <a:schemeClr val="tx1"/>
                </a:solidFill>
              </a:rPr>
              <a:t>bulan</a:t>
            </a:r>
            <a:r>
              <a:rPr lang="en-US" sz="1800" dirty="0">
                <a:solidFill>
                  <a:schemeClr val="tx1"/>
                </a:solidFill>
              </a:rPr>
              <a:t> </a:t>
            </a:r>
            <a:r>
              <a:rPr lang="en-US" sz="1800" dirty="0" err="1">
                <a:solidFill>
                  <a:schemeClr val="tx1"/>
                </a:solidFill>
              </a:rPr>
              <a:t>atau</a:t>
            </a:r>
            <a:r>
              <a:rPr lang="en-US" sz="1800" dirty="0">
                <a:solidFill>
                  <a:schemeClr val="tx1"/>
                </a:solidFill>
              </a:rPr>
              <a:t> </a:t>
            </a:r>
            <a:r>
              <a:rPr lang="en-US" sz="1800" dirty="0" err="1">
                <a:solidFill>
                  <a:schemeClr val="tx1"/>
                </a:solidFill>
              </a:rPr>
              <a:t>lebih</a:t>
            </a:r>
            <a:r>
              <a:rPr lang="en-US" sz="1800" dirty="0"/>
              <a:t>.</a:t>
            </a:r>
          </a:p>
          <a:p>
            <a:pPr marL="228600" indent="-228600" eaLnBrk="1" hangingPunct="1">
              <a:buNone/>
            </a:pPr>
            <a:endParaRPr lang="en-US" sz="1800" dirty="0"/>
          </a:p>
        </p:txBody>
      </p:sp>
      <p:sp>
        <p:nvSpPr>
          <p:cNvPr id="4" name="Rectangle 3"/>
          <p:cNvSpPr/>
          <p:nvPr/>
        </p:nvSpPr>
        <p:spPr>
          <a:xfrm>
            <a:off x="4389121" y="2206673"/>
            <a:ext cx="4572000" cy="3847207"/>
          </a:xfrm>
          <a:prstGeom prst="rect">
            <a:avLst/>
          </a:prstGeom>
          <a:solidFill>
            <a:srgbClr val="FFFF00"/>
          </a:solidFill>
          <a:ln>
            <a:solidFill>
              <a:srgbClr val="110B3D"/>
            </a:solidFill>
          </a:ln>
        </p:spPr>
        <p:txBody>
          <a:bodyPr>
            <a:spAutoFit/>
          </a:bodyPr>
          <a:lstStyle/>
          <a:p>
            <a:r>
              <a:rPr lang="en-US" sz="1600" b="1" dirty="0">
                <a:solidFill>
                  <a:srgbClr val="C00000"/>
                </a:solidFill>
              </a:rPr>
              <a:t>PP 11 </a:t>
            </a:r>
            <a:r>
              <a:rPr lang="en-US" sz="1600" b="1" dirty="0" err="1">
                <a:solidFill>
                  <a:srgbClr val="C00000"/>
                </a:solidFill>
              </a:rPr>
              <a:t>Th</a:t>
            </a:r>
            <a:r>
              <a:rPr lang="en-US" sz="1600" b="1" dirty="0">
                <a:solidFill>
                  <a:srgbClr val="C00000"/>
                </a:solidFill>
              </a:rPr>
              <a:t> 2017 (</a:t>
            </a:r>
            <a:r>
              <a:rPr lang="en-US" sz="1600" b="1" dirty="0" err="1">
                <a:solidFill>
                  <a:srgbClr val="C00000"/>
                </a:solidFill>
              </a:rPr>
              <a:t>Pasal</a:t>
            </a:r>
            <a:r>
              <a:rPr lang="en-US" sz="1600" b="1" dirty="0">
                <a:solidFill>
                  <a:srgbClr val="C00000"/>
                </a:solidFill>
              </a:rPr>
              <a:t> 94): </a:t>
            </a:r>
          </a:p>
          <a:p>
            <a:r>
              <a:rPr lang="en-US" sz="1600" b="1" dirty="0" err="1">
                <a:solidFill>
                  <a:srgbClr val="C00000"/>
                </a:solidFill>
              </a:rPr>
              <a:t>Pemberhentian</a:t>
            </a:r>
            <a:r>
              <a:rPr lang="en-US" sz="1600" b="1" dirty="0">
                <a:solidFill>
                  <a:srgbClr val="C00000"/>
                </a:solidFill>
              </a:rPr>
              <a:t> </a:t>
            </a:r>
            <a:r>
              <a:rPr lang="en-US" sz="1600" b="1" dirty="0" err="1">
                <a:solidFill>
                  <a:srgbClr val="C00000"/>
                </a:solidFill>
              </a:rPr>
              <a:t>dari</a:t>
            </a:r>
            <a:r>
              <a:rPr lang="en-US" sz="1600" b="1" dirty="0">
                <a:solidFill>
                  <a:srgbClr val="C00000"/>
                </a:solidFill>
              </a:rPr>
              <a:t> </a:t>
            </a:r>
            <a:r>
              <a:rPr lang="en-US" sz="1600" b="1" dirty="0" err="1">
                <a:solidFill>
                  <a:srgbClr val="C00000"/>
                </a:solidFill>
              </a:rPr>
              <a:t>Jabatan</a:t>
            </a:r>
            <a:r>
              <a:rPr lang="en-US" sz="1600" b="1" dirty="0">
                <a:solidFill>
                  <a:srgbClr val="C00000"/>
                </a:solidFill>
              </a:rPr>
              <a:t> </a:t>
            </a:r>
            <a:r>
              <a:rPr lang="en-US" sz="1600" b="1" dirty="0" err="1">
                <a:solidFill>
                  <a:srgbClr val="C00000"/>
                </a:solidFill>
              </a:rPr>
              <a:t>Fungsional</a:t>
            </a:r>
            <a:endParaRPr lang="en-US" sz="1600" b="1" dirty="0">
              <a:solidFill>
                <a:srgbClr val="C00000"/>
              </a:solidFill>
            </a:endParaRPr>
          </a:p>
          <a:p>
            <a:endParaRPr lang="en-US" sz="1400" dirty="0"/>
          </a:p>
          <a:p>
            <a:r>
              <a:rPr lang="en-US" sz="1400" dirty="0"/>
              <a:t>PNS </a:t>
            </a:r>
            <a:r>
              <a:rPr lang="en-US" sz="1400" dirty="0" err="1"/>
              <a:t>diberhentikan</a:t>
            </a:r>
            <a:r>
              <a:rPr lang="en-US" sz="1400" dirty="0"/>
              <a:t> </a:t>
            </a:r>
            <a:r>
              <a:rPr lang="en-US" sz="1400" dirty="0" err="1"/>
              <a:t>dari</a:t>
            </a:r>
            <a:r>
              <a:rPr lang="en-US" sz="1400" dirty="0"/>
              <a:t> JF </a:t>
            </a:r>
            <a:r>
              <a:rPr lang="en-US" sz="1400" dirty="0" err="1"/>
              <a:t>apabila</a:t>
            </a:r>
            <a:r>
              <a:rPr lang="en-US" sz="1400" dirty="0"/>
              <a:t>: </a:t>
            </a:r>
          </a:p>
          <a:p>
            <a:r>
              <a:rPr lang="en-US" sz="1400" dirty="0"/>
              <a:t>a. </a:t>
            </a:r>
            <a:r>
              <a:rPr lang="en-US" sz="1400" dirty="0" err="1">
                <a:solidFill>
                  <a:srgbClr val="C00000"/>
                </a:solidFill>
              </a:rPr>
              <a:t>mengundurkan</a:t>
            </a:r>
            <a:r>
              <a:rPr lang="en-US" sz="1400" dirty="0">
                <a:solidFill>
                  <a:srgbClr val="C00000"/>
                </a:solidFill>
              </a:rPr>
              <a:t> </a:t>
            </a:r>
            <a:r>
              <a:rPr lang="en-US" sz="1400" dirty="0" err="1">
                <a:solidFill>
                  <a:srgbClr val="C00000"/>
                </a:solidFill>
              </a:rPr>
              <a:t>diri</a:t>
            </a:r>
            <a:r>
              <a:rPr lang="en-US" sz="1400" dirty="0">
                <a:solidFill>
                  <a:srgbClr val="C00000"/>
                </a:solidFill>
              </a:rPr>
              <a:t> </a:t>
            </a:r>
            <a:r>
              <a:rPr lang="en-US" sz="1400" dirty="0" err="1">
                <a:solidFill>
                  <a:srgbClr val="C00000"/>
                </a:solidFill>
              </a:rPr>
              <a:t>dari</a:t>
            </a:r>
            <a:r>
              <a:rPr lang="en-US" sz="1400" dirty="0">
                <a:solidFill>
                  <a:srgbClr val="C00000"/>
                </a:solidFill>
              </a:rPr>
              <a:t> </a:t>
            </a:r>
            <a:r>
              <a:rPr lang="en-US" sz="1400" dirty="0" err="1">
                <a:solidFill>
                  <a:srgbClr val="C00000"/>
                </a:solidFill>
              </a:rPr>
              <a:t>Jabatan</a:t>
            </a:r>
            <a:r>
              <a:rPr lang="en-US" sz="1400" dirty="0">
                <a:solidFill>
                  <a:srgbClr val="C00000"/>
                </a:solidFill>
              </a:rPr>
              <a:t>; </a:t>
            </a:r>
          </a:p>
          <a:p>
            <a:r>
              <a:rPr lang="en-US" sz="1400" dirty="0"/>
              <a:t>b. </a:t>
            </a:r>
            <a:r>
              <a:rPr lang="en-US" sz="1400" dirty="0" err="1"/>
              <a:t>diberhentikan</a:t>
            </a:r>
            <a:r>
              <a:rPr lang="en-US" sz="1400" dirty="0"/>
              <a:t> </a:t>
            </a:r>
            <a:r>
              <a:rPr lang="en-US" sz="1400" dirty="0" err="1"/>
              <a:t>sementara</a:t>
            </a:r>
            <a:r>
              <a:rPr lang="en-US" sz="1400" dirty="0"/>
              <a:t> </a:t>
            </a:r>
            <a:r>
              <a:rPr lang="en-US" sz="1400" dirty="0" err="1"/>
              <a:t>sebagai</a:t>
            </a:r>
            <a:r>
              <a:rPr lang="en-US" sz="1400" dirty="0"/>
              <a:t> PNS; </a:t>
            </a:r>
          </a:p>
          <a:p>
            <a:r>
              <a:rPr lang="it-IT" sz="1400" dirty="0"/>
              <a:t>c. menjalani cuti di luar tanggungan negara; </a:t>
            </a:r>
          </a:p>
          <a:p>
            <a:r>
              <a:rPr lang="en-US" sz="1400" dirty="0"/>
              <a:t>d. </a:t>
            </a:r>
            <a:r>
              <a:rPr lang="en-US" sz="1400" dirty="0" err="1"/>
              <a:t>menjalani</a:t>
            </a:r>
            <a:r>
              <a:rPr lang="en-US" sz="1400" dirty="0"/>
              <a:t> </a:t>
            </a:r>
            <a:r>
              <a:rPr lang="en-US" sz="1400" dirty="0" err="1"/>
              <a:t>tugas</a:t>
            </a:r>
            <a:r>
              <a:rPr lang="en-US" sz="1400" dirty="0"/>
              <a:t> </a:t>
            </a:r>
            <a:r>
              <a:rPr lang="en-US" sz="1400" dirty="0" err="1"/>
              <a:t>belajar</a:t>
            </a:r>
            <a:r>
              <a:rPr lang="en-US" sz="1400" dirty="0"/>
              <a:t> </a:t>
            </a:r>
            <a:r>
              <a:rPr lang="en-US" sz="1400" dirty="0" err="1"/>
              <a:t>lebih</a:t>
            </a:r>
            <a:r>
              <a:rPr lang="en-US" sz="1400" dirty="0"/>
              <a:t> </a:t>
            </a:r>
            <a:r>
              <a:rPr lang="en-US" sz="1400" dirty="0" err="1"/>
              <a:t>dari</a:t>
            </a:r>
            <a:r>
              <a:rPr lang="en-US" sz="1400" dirty="0"/>
              <a:t> 6 </a:t>
            </a:r>
            <a:r>
              <a:rPr lang="en-US" sz="1400" dirty="0" err="1"/>
              <a:t>bulan</a:t>
            </a:r>
            <a:r>
              <a:rPr lang="en-US" sz="1400" dirty="0"/>
              <a:t>; </a:t>
            </a:r>
          </a:p>
          <a:p>
            <a:r>
              <a:rPr lang="en-US" sz="1400" dirty="0"/>
              <a:t>e. </a:t>
            </a:r>
            <a:r>
              <a:rPr lang="en-US" sz="1400" dirty="0" err="1"/>
              <a:t>ditugaskan</a:t>
            </a:r>
            <a:r>
              <a:rPr lang="en-US" sz="1400" dirty="0"/>
              <a:t> </a:t>
            </a:r>
            <a:r>
              <a:rPr lang="en-US" sz="1400" dirty="0" err="1"/>
              <a:t>secara</a:t>
            </a:r>
            <a:r>
              <a:rPr lang="en-US" sz="1400" dirty="0"/>
              <a:t> </a:t>
            </a:r>
            <a:r>
              <a:rPr lang="en-US" sz="1400" dirty="0" err="1"/>
              <a:t>penuh</a:t>
            </a:r>
            <a:r>
              <a:rPr lang="en-US" sz="1400" dirty="0"/>
              <a:t> </a:t>
            </a:r>
            <a:r>
              <a:rPr lang="en-US" sz="1400" dirty="0" err="1"/>
              <a:t>di</a:t>
            </a:r>
            <a:r>
              <a:rPr lang="en-US" sz="1400" dirty="0"/>
              <a:t> </a:t>
            </a:r>
            <a:r>
              <a:rPr lang="en-US" sz="1400" dirty="0" err="1"/>
              <a:t>luar</a:t>
            </a:r>
            <a:r>
              <a:rPr lang="en-US" sz="1400" dirty="0"/>
              <a:t> JF; </a:t>
            </a:r>
            <a:r>
              <a:rPr lang="en-US" sz="1400" dirty="0" err="1"/>
              <a:t>atau</a:t>
            </a:r>
            <a:r>
              <a:rPr lang="en-US" sz="1400" dirty="0"/>
              <a:t> </a:t>
            </a:r>
          </a:p>
          <a:p>
            <a:r>
              <a:rPr lang="en-US" sz="1400" dirty="0"/>
              <a:t>f.  </a:t>
            </a:r>
            <a:r>
              <a:rPr lang="en-US" sz="1400" dirty="0" err="1">
                <a:solidFill>
                  <a:srgbClr val="C00000"/>
                </a:solidFill>
              </a:rPr>
              <a:t>tidak</a:t>
            </a:r>
            <a:r>
              <a:rPr lang="en-US" sz="1400" dirty="0">
                <a:solidFill>
                  <a:srgbClr val="C00000"/>
                </a:solidFill>
              </a:rPr>
              <a:t> </a:t>
            </a:r>
            <a:r>
              <a:rPr lang="en-US" sz="1400" dirty="0" err="1">
                <a:solidFill>
                  <a:srgbClr val="C00000"/>
                </a:solidFill>
              </a:rPr>
              <a:t>memenuhi</a:t>
            </a:r>
            <a:r>
              <a:rPr lang="en-US" sz="1400" dirty="0">
                <a:solidFill>
                  <a:srgbClr val="C00000"/>
                </a:solidFill>
              </a:rPr>
              <a:t> </a:t>
            </a:r>
            <a:r>
              <a:rPr lang="en-US" sz="1400" dirty="0" err="1">
                <a:solidFill>
                  <a:srgbClr val="C00000"/>
                </a:solidFill>
              </a:rPr>
              <a:t>persyaratan</a:t>
            </a:r>
            <a:r>
              <a:rPr lang="en-US" sz="1400" dirty="0">
                <a:solidFill>
                  <a:srgbClr val="C00000"/>
                </a:solidFill>
              </a:rPr>
              <a:t> </a:t>
            </a:r>
            <a:r>
              <a:rPr lang="en-US" sz="1400" dirty="0" err="1">
                <a:solidFill>
                  <a:srgbClr val="C00000"/>
                </a:solidFill>
              </a:rPr>
              <a:t>Jabatan</a:t>
            </a:r>
            <a:r>
              <a:rPr lang="en-US" sz="1400" dirty="0">
                <a:solidFill>
                  <a:srgbClr val="C00000"/>
                </a:solidFill>
              </a:rPr>
              <a:t>. </a:t>
            </a:r>
          </a:p>
          <a:p>
            <a:endParaRPr lang="en-US" sz="1400" dirty="0"/>
          </a:p>
          <a:p>
            <a:r>
              <a:rPr lang="en-US" sz="1400" dirty="0"/>
              <a:t>PNS yang </a:t>
            </a:r>
            <a:r>
              <a:rPr lang="en-US" sz="1400" dirty="0" err="1"/>
              <a:t>diberhentikan</a:t>
            </a:r>
            <a:r>
              <a:rPr lang="en-US" sz="1400" dirty="0"/>
              <a:t> </a:t>
            </a:r>
            <a:r>
              <a:rPr lang="en-US" sz="1400" dirty="0" err="1"/>
              <a:t>dari</a:t>
            </a:r>
            <a:r>
              <a:rPr lang="en-US" sz="1400" dirty="0"/>
              <a:t> JF </a:t>
            </a:r>
            <a:r>
              <a:rPr lang="en-US" sz="1400" dirty="0" err="1"/>
              <a:t>karena</a:t>
            </a:r>
            <a:r>
              <a:rPr lang="en-US" sz="1400" dirty="0"/>
              <a:t> </a:t>
            </a:r>
            <a:r>
              <a:rPr lang="en-US" sz="1400" dirty="0" err="1"/>
              <a:t>alasan</a:t>
            </a:r>
            <a:r>
              <a:rPr lang="en-US" sz="1400" dirty="0"/>
              <a:t> </a:t>
            </a:r>
            <a:r>
              <a:rPr lang="en-US" sz="1400" dirty="0" err="1"/>
              <a:t>sebagaimana</a:t>
            </a:r>
            <a:r>
              <a:rPr lang="en-US" sz="1400" dirty="0"/>
              <a:t> </a:t>
            </a:r>
            <a:r>
              <a:rPr lang="en-US" sz="1400" dirty="0" err="1"/>
              <a:t>dimaksud</a:t>
            </a:r>
            <a:r>
              <a:rPr lang="en-US" sz="1400" dirty="0"/>
              <a:t> </a:t>
            </a:r>
            <a:r>
              <a:rPr lang="en-US" sz="1400" dirty="0" err="1"/>
              <a:t>pada</a:t>
            </a:r>
            <a:r>
              <a:rPr lang="en-US" sz="1400" dirty="0"/>
              <a:t> </a:t>
            </a:r>
            <a:r>
              <a:rPr lang="en-US" sz="1400" dirty="0" err="1"/>
              <a:t>huruf</a:t>
            </a:r>
            <a:r>
              <a:rPr lang="en-US" sz="1400" dirty="0"/>
              <a:t> b, </a:t>
            </a:r>
            <a:r>
              <a:rPr lang="en-US" sz="1400" dirty="0" err="1"/>
              <a:t>huruf</a:t>
            </a:r>
            <a:r>
              <a:rPr lang="en-US" sz="1400" dirty="0"/>
              <a:t> c, </a:t>
            </a:r>
            <a:r>
              <a:rPr lang="en-US" sz="1400" dirty="0" err="1"/>
              <a:t>huruf</a:t>
            </a:r>
            <a:r>
              <a:rPr lang="en-US" sz="1400" dirty="0"/>
              <a:t> d, </a:t>
            </a:r>
            <a:r>
              <a:rPr lang="en-US" sz="1400" dirty="0" err="1"/>
              <a:t>dan</a:t>
            </a:r>
            <a:r>
              <a:rPr lang="en-US" sz="1400" dirty="0"/>
              <a:t> </a:t>
            </a:r>
            <a:r>
              <a:rPr lang="en-US" sz="1400" dirty="0" err="1"/>
              <a:t>huruf</a:t>
            </a:r>
            <a:r>
              <a:rPr lang="en-US" sz="1400" dirty="0"/>
              <a:t> e </a:t>
            </a:r>
            <a:r>
              <a:rPr lang="en-US" sz="1400" dirty="0" err="1"/>
              <a:t>dapat</a:t>
            </a:r>
            <a:r>
              <a:rPr lang="en-US" sz="1400" dirty="0"/>
              <a:t> </a:t>
            </a:r>
            <a:r>
              <a:rPr lang="en-US" sz="1400" dirty="0" err="1"/>
              <a:t>diangkat</a:t>
            </a:r>
            <a:r>
              <a:rPr lang="en-US" sz="1400" dirty="0"/>
              <a:t> </a:t>
            </a:r>
            <a:r>
              <a:rPr lang="en-US" sz="1400" dirty="0" err="1"/>
              <a:t>kembali</a:t>
            </a:r>
            <a:r>
              <a:rPr lang="en-US" sz="1400" dirty="0"/>
              <a:t> </a:t>
            </a:r>
            <a:r>
              <a:rPr lang="en-US" sz="1400" dirty="0" err="1"/>
              <a:t>sesuai</a:t>
            </a:r>
            <a:r>
              <a:rPr lang="en-US" sz="1400" dirty="0"/>
              <a:t> </a:t>
            </a:r>
            <a:r>
              <a:rPr lang="en-US" sz="1400" dirty="0" err="1"/>
              <a:t>dengan</a:t>
            </a:r>
            <a:r>
              <a:rPr lang="en-US" sz="1400" dirty="0"/>
              <a:t> </a:t>
            </a:r>
            <a:r>
              <a:rPr lang="en-US" sz="1400" dirty="0" err="1"/>
              <a:t>jenjang</a:t>
            </a:r>
            <a:r>
              <a:rPr lang="en-US" sz="1400" dirty="0"/>
              <a:t> JF </a:t>
            </a:r>
            <a:r>
              <a:rPr lang="en-US" sz="1400" dirty="0" err="1"/>
              <a:t>terakhir</a:t>
            </a:r>
            <a:r>
              <a:rPr lang="en-US" sz="1400" dirty="0"/>
              <a:t> </a:t>
            </a:r>
            <a:r>
              <a:rPr lang="en-US" sz="1400" dirty="0" err="1"/>
              <a:t>apabila</a:t>
            </a:r>
            <a:r>
              <a:rPr lang="en-US" sz="1400" dirty="0"/>
              <a:t> </a:t>
            </a:r>
            <a:r>
              <a:rPr lang="en-US" sz="1400" dirty="0" err="1"/>
              <a:t>tersedia</a:t>
            </a:r>
            <a:r>
              <a:rPr lang="en-US" sz="1400" dirty="0"/>
              <a:t> </a:t>
            </a:r>
            <a:r>
              <a:rPr lang="en-US" sz="1400" dirty="0" err="1"/>
              <a:t>lowongan</a:t>
            </a:r>
            <a:r>
              <a:rPr lang="en-US" sz="1400" dirty="0"/>
              <a:t> </a:t>
            </a:r>
            <a:r>
              <a:rPr lang="en-US" sz="1400" dirty="0" err="1"/>
              <a:t>Jabatan</a:t>
            </a:r>
            <a:r>
              <a:rPr lang="en-US" sz="1400" dirty="0"/>
              <a:t>. </a:t>
            </a:r>
          </a:p>
        </p:txBody>
      </p:sp>
      <p:cxnSp>
        <p:nvCxnSpPr>
          <p:cNvPr id="6" name="Shape 5"/>
          <p:cNvCxnSpPr>
            <a:endCxn id="4" idx="0"/>
          </p:cNvCxnSpPr>
          <p:nvPr/>
        </p:nvCxnSpPr>
        <p:spPr>
          <a:xfrm>
            <a:off x="4140926" y="1750423"/>
            <a:ext cx="2534195" cy="456250"/>
          </a:xfrm>
          <a:prstGeom prst="bentConnector2">
            <a:avLst/>
          </a:prstGeom>
          <a:ln w="920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156754" y="6443246"/>
            <a:ext cx="3997235" cy="338554"/>
          </a:xfrm>
          <a:prstGeom prst="rect">
            <a:avLst/>
          </a:prstGeom>
          <a:solidFill>
            <a:srgbClr val="F8FDBD"/>
          </a:solidFill>
          <a:ln>
            <a:solidFill>
              <a:schemeClr val="tx1"/>
            </a:solidFill>
          </a:ln>
        </p:spPr>
        <p:txBody>
          <a:bodyPr wrap="square">
            <a:spAutoFit/>
          </a:bodyPr>
          <a:lstStyle/>
          <a:p>
            <a:pPr algn="ctr"/>
            <a:r>
              <a:rPr lang="en-US" sz="1600" dirty="0" err="1">
                <a:solidFill>
                  <a:srgbClr val="FF0000"/>
                </a:solidFill>
              </a:rPr>
              <a:t>Pengangkatan</a:t>
            </a:r>
            <a:r>
              <a:rPr lang="en-US" sz="1600" dirty="0">
                <a:solidFill>
                  <a:srgbClr val="FF0000"/>
                </a:solidFill>
              </a:rPr>
              <a:t> </a:t>
            </a:r>
            <a:r>
              <a:rPr lang="en-US" sz="1600" dirty="0" err="1">
                <a:solidFill>
                  <a:srgbClr val="FF0000"/>
                </a:solidFill>
              </a:rPr>
              <a:t>Kembali</a:t>
            </a:r>
            <a:r>
              <a:rPr lang="en-US" sz="1600" dirty="0">
                <a:solidFill>
                  <a:srgbClr val="FF0000"/>
                </a:solidFill>
              </a:rPr>
              <a:t> dg </a:t>
            </a:r>
            <a:r>
              <a:rPr lang="en-US" sz="1600" dirty="0" err="1">
                <a:solidFill>
                  <a:srgbClr val="FF0000"/>
                </a:solidFill>
              </a:rPr>
              <a:t>Kep</a:t>
            </a:r>
            <a:r>
              <a:rPr lang="en-US" sz="1600" dirty="0">
                <a:solidFill>
                  <a:srgbClr val="FF0000"/>
                </a:solidFill>
              </a:rPr>
              <a:t> PJBW</a:t>
            </a:r>
            <a:endParaRPr lang="en-US" sz="16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685800" y="0"/>
            <a:ext cx="6870700" cy="1066800"/>
          </a:xfrm>
        </p:spPr>
        <p:txBody>
          <a:bodyPr/>
          <a:lstStyle/>
          <a:p>
            <a:pPr eaLnBrk="1" hangingPunct="1"/>
            <a:r>
              <a:rPr lang="en-US" b="1" dirty="0">
                <a:solidFill>
                  <a:srgbClr val="FF0000"/>
                </a:solidFill>
              </a:rPr>
              <a:t>PEMBERHENTIAN</a:t>
            </a:r>
          </a:p>
        </p:txBody>
      </p:sp>
      <p:sp>
        <p:nvSpPr>
          <p:cNvPr id="40963" name="Content Placeholder 2"/>
          <p:cNvSpPr>
            <a:spLocks noGrp="1"/>
          </p:cNvSpPr>
          <p:nvPr>
            <p:ph idx="4294967295"/>
          </p:nvPr>
        </p:nvSpPr>
        <p:spPr>
          <a:xfrm>
            <a:off x="1066800" y="1524000"/>
            <a:ext cx="7696200" cy="4114800"/>
          </a:xfrm>
        </p:spPr>
        <p:txBody>
          <a:bodyPr/>
          <a:lstStyle/>
          <a:p>
            <a:pPr eaLnBrk="1" hangingPunct="1"/>
            <a:r>
              <a:rPr lang="en-US" sz="4400" dirty="0"/>
              <a:t>Guru </a:t>
            </a:r>
            <a:r>
              <a:rPr lang="en-US" sz="4400" dirty="0" err="1"/>
              <a:t>diberhentikan</a:t>
            </a:r>
            <a:r>
              <a:rPr lang="en-US" sz="4400" dirty="0"/>
              <a:t> </a:t>
            </a:r>
            <a:r>
              <a:rPr lang="en-US" sz="4400" dirty="0" err="1"/>
              <a:t>dari</a:t>
            </a:r>
            <a:r>
              <a:rPr lang="en-US" sz="4400" dirty="0"/>
              <a:t> jab, </a:t>
            </a:r>
            <a:r>
              <a:rPr lang="en-US" sz="4400" dirty="0" err="1"/>
              <a:t>krn</a:t>
            </a:r>
            <a:r>
              <a:rPr lang="en-US" sz="4400" dirty="0"/>
              <a:t> </a:t>
            </a:r>
            <a:r>
              <a:rPr lang="en-US" sz="4400" dirty="0" err="1">
                <a:solidFill>
                  <a:srgbClr val="FF0000"/>
                </a:solidFill>
              </a:rPr>
              <a:t>dijatuhi</a:t>
            </a:r>
            <a:r>
              <a:rPr lang="en-US" sz="4400" dirty="0">
                <a:solidFill>
                  <a:srgbClr val="FF0000"/>
                </a:solidFill>
              </a:rPr>
              <a:t> HD </a:t>
            </a:r>
            <a:r>
              <a:rPr lang="en-US" sz="4400" dirty="0" err="1">
                <a:solidFill>
                  <a:srgbClr val="FF0000"/>
                </a:solidFill>
              </a:rPr>
              <a:t>Berat</a:t>
            </a:r>
            <a:r>
              <a:rPr lang="en-US" sz="4400" dirty="0">
                <a:solidFill>
                  <a:srgbClr val="FF0000"/>
                </a:solidFill>
              </a:rPr>
              <a:t> </a:t>
            </a:r>
            <a:r>
              <a:rPr lang="en-US" sz="4400" dirty="0" err="1">
                <a:solidFill>
                  <a:srgbClr val="FF0000"/>
                </a:solidFill>
              </a:rPr>
              <a:t>dan</a:t>
            </a:r>
            <a:r>
              <a:rPr lang="en-US" sz="4400" dirty="0">
                <a:solidFill>
                  <a:srgbClr val="FF0000"/>
                </a:solidFill>
              </a:rPr>
              <a:t> </a:t>
            </a:r>
            <a:r>
              <a:rPr lang="en-US" sz="4400" dirty="0" err="1">
                <a:solidFill>
                  <a:srgbClr val="FF0000"/>
                </a:solidFill>
              </a:rPr>
              <a:t>tlh</a:t>
            </a:r>
            <a:r>
              <a:rPr lang="en-US" sz="4400" dirty="0">
                <a:solidFill>
                  <a:srgbClr val="FF0000"/>
                </a:solidFill>
              </a:rPr>
              <a:t> </a:t>
            </a:r>
            <a:r>
              <a:rPr lang="en-US" sz="4400" dirty="0" err="1">
                <a:solidFill>
                  <a:srgbClr val="FF0000"/>
                </a:solidFill>
              </a:rPr>
              <a:t>mempunyai</a:t>
            </a:r>
            <a:r>
              <a:rPr lang="en-US" sz="4400" dirty="0">
                <a:solidFill>
                  <a:srgbClr val="FF0000"/>
                </a:solidFill>
              </a:rPr>
              <a:t> </a:t>
            </a:r>
            <a:r>
              <a:rPr lang="en-US" sz="4400" dirty="0" err="1">
                <a:solidFill>
                  <a:srgbClr val="FF0000"/>
                </a:solidFill>
              </a:rPr>
              <a:t>kekuatan</a:t>
            </a:r>
            <a:r>
              <a:rPr lang="en-US" sz="4400" dirty="0">
                <a:solidFill>
                  <a:srgbClr val="FF0000"/>
                </a:solidFill>
              </a:rPr>
              <a:t> </a:t>
            </a:r>
            <a:r>
              <a:rPr lang="en-US" sz="4400" dirty="0" err="1">
                <a:solidFill>
                  <a:srgbClr val="FF0000"/>
                </a:solidFill>
              </a:rPr>
              <a:t>Hukum</a:t>
            </a:r>
            <a:r>
              <a:rPr lang="en-US" sz="4400" dirty="0">
                <a:solidFill>
                  <a:srgbClr val="FF0000"/>
                </a:solidFill>
              </a:rPr>
              <a:t> </a:t>
            </a:r>
            <a:r>
              <a:rPr lang="en-US" sz="4400" dirty="0" err="1">
                <a:solidFill>
                  <a:srgbClr val="FF0000"/>
                </a:solidFill>
              </a:rPr>
              <a:t>tetap</a:t>
            </a:r>
            <a:r>
              <a:rPr lang="en-US" sz="4400" dirty="0"/>
              <a:t>, </a:t>
            </a:r>
            <a:r>
              <a:rPr lang="en-US" sz="4400" dirty="0" err="1"/>
              <a:t>kecuali</a:t>
            </a:r>
            <a:r>
              <a:rPr lang="en-US" sz="4400" dirty="0"/>
              <a:t> </a:t>
            </a:r>
            <a:r>
              <a:rPr lang="en-US" sz="4400" dirty="0" err="1"/>
              <a:t>penurunan</a:t>
            </a:r>
            <a:r>
              <a:rPr lang="en-US" sz="4400" dirty="0"/>
              <a:t> </a:t>
            </a:r>
            <a:r>
              <a:rPr lang="en-US" sz="4400" dirty="0" err="1"/>
              <a:t>pangkat</a:t>
            </a:r>
            <a:r>
              <a:rPr lang="en-US" sz="4400" dirty="0"/>
              <a:t>.</a:t>
            </a:r>
          </a:p>
          <a:p>
            <a:pPr eaLnBrk="1" hangingPunct="1"/>
            <a:endParaRPr lang="en-US" sz="4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idx="4294967295"/>
          </p:nvPr>
        </p:nvSpPr>
        <p:spPr>
          <a:xfrm>
            <a:off x="685800" y="0"/>
            <a:ext cx="6870700" cy="1066800"/>
          </a:xfrm>
        </p:spPr>
        <p:txBody>
          <a:bodyPr/>
          <a:lstStyle/>
          <a:p>
            <a:pPr eaLnBrk="1" hangingPunct="1"/>
            <a:r>
              <a:rPr lang="en-US" b="1" dirty="0"/>
              <a:t>SANKSI</a:t>
            </a:r>
          </a:p>
        </p:txBody>
      </p:sp>
      <p:sp>
        <p:nvSpPr>
          <p:cNvPr id="40963" name="Content Placeholder 2"/>
          <p:cNvSpPr>
            <a:spLocks noGrp="1"/>
          </p:cNvSpPr>
          <p:nvPr>
            <p:ph idx="4294967295"/>
          </p:nvPr>
        </p:nvSpPr>
        <p:spPr>
          <a:xfrm>
            <a:off x="1066800" y="1524000"/>
            <a:ext cx="7696200" cy="4114800"/>
          </a:xfrm>
        </p:spPr>
        <p:txBody>
          <a:bodyPr/>
          <a:lstStyle/>
          <a:p>
            <a:pPr eaLnBrk="1" hangingPunct="1"/>
            <a:r>
              <a:rPr lang="en-US" sz="2400" dirty="0">
                <a:solidFill>
                  <a:srgbClr val="FF3300"/>
                </a:solidFill>
              </a:rPr>
              <a:t>Guru yang </a:t>
            </a:r>
            <a:r>
              <a:rPr lang="en-US" sz="2400" dirty="0" err="1">
                <a:solidFill>
                  <a:srgbClr val="FF3300"/>
                </a:solidFill>
              </a:rPr>
              <a:t>tdk</a:t>
            </a:r>
            <a:r>
              <a:rPr lang="en-US" sz="2400" dirty="0">
                <a:solidFill>
                  <a:srgbClr val="FF3300"/>
                </a:solidFill>
              </a:rPr>
              <a:t> </a:t>
            </a:r>
            <a:r>
              <a:rPr lang="en-US" sz="2400" dirty="0" err="1">
                <a:solidFill>
                  <a:srgbClr val="FF3300"/>
                </a:solidFill>
              </a:rPr>
              <a:t>memenuhi</a:t>
            </a:r>
            <a:r>
              <a:rPr lang="en-US" sz="2400" dirty="0">
                <a:solidFill>
                  <a:srgbClr val="FF3300"/>
                </a:solidFill>
              </a:rPr>
              <a:t> </a:t>
            </a:r>
            <a:r>
              <a:rPr lang="en-US" sz="2400" dirty="0" err="1">
                <a:solidFill>
                  <a:srgbClr val="FF3300"/>
                </a:solidFill>
              </a:rPr>
              <a:t>kewajiban</a:t>
            </a:r>
            <a:r>
              <a:rPr lang="en-US" sz="2400" dirty="0">
                <a:solidFill>
                  <a:srgbClr val="FF3300"/>
                </a:solidFill>
              </a:rPr>
              <a:t> </a:t>
            </a:r>
            <a:r>
              <a:rPr lang="en-US" sz="2400" dirty="0" err="1">
                <a:solidFill>
                  <a:srgbClr val="FF3300"/>
                </a:solidFill>
              </a:rPr>
              <a:t>mengajar</a:t>
            </a:r>
            <a:r>
              <a:rPr lang="en-US" sz="2400" dirty="0">
                <a:solidFill>
                  <a:srgbClr val="FF3300"/>
                </a:solidFill>
              </a:rPr>
              <a:t> min 24 jam </a:t>
            </a:r>
            <a:r>
              <a:rPr lang="en-US" sz="2400" dirty="0" err="1">
                <a:solidFill>
                  <a:srgbClr val="FF3300"/>
                </a:solidFill>
              </a:rPr>
              <a:t>tatap</a:t>
            </a:r>
            <a:r>
              <a:rPr lang="en-US" sz="2400" dirty="0">
                <a:solidFill>
                  <a:srgbClr val="FF3300"/>
                </a:solidFill>
              </a:rPr>
              <a:t> </a:t>
            </a:r>
            <a:r>
              <a:rPr lang="en-US" sz="2400" dirty="0" err="1">
                <a:solidFill>
                  <a:srgbClr val="FF3300"/>
                </a:solidFill>
              </a:rPr>
              <a:t>muka</a:t>
            </a:r>
            <a:r>
              <a:rPr lang="en-US" sz="2400" dirty="0">
                <a:solidFill>
                  <a:srgbClr val="FF3300"/>
                </a:solidFill>
              </a:rPr>
              <a:t> per-</a:t>
            </a:r>
            <a:r>
              <a:rPr lang="en-US" sz="2400" dirty="0" err="1">
                <a:solidFill>
                  <a:srgbClr val="FF3300"/>
                </a:solidFill>
              </a:rPr>
              <a:t>minggu</a:t>
            </a:r>
            <a:r>
              <a:rPr lang="en-US" sz="2400" dirty="0">
                <a:solidFill>
                  <a:srgbClr val="FF3300"/>
                </a:solidFill>
              </a:rPr>
              <a:t>, </a:t>
            </a:r>
            <a:r>
              <a:rPr lang="en-US" sz="2400" dirty="0" err="1">
                <a:solidFill>
                  <a:srgbClr val="FF3300"/>
                </a:solidFill>
              </a:rPr>
              <a:t>maupun</a:t>
            </a:r>
            <a:r>
              <a:rPr lang="en-US" sz="2400" dirty="0">
                <a:solidFill>
                  <a:srgbClr val="FF3300"/>
                </a:solidFill>
              </a:rPr>
              <a:t> Guru BK </a:t>
            </a:r>
            <a:r>
              <a:rPr lang="en-US" sz="2400" dirty="0" err="1">
                <a:solidFill>
                  <a:srgbClr val="FF3300"/>
                </a:solidFill>
              </a:rPr>
              <a:t>yg</a:t>
            </a:r>
            <a:r>
              <a:rPr lang="en-US" sz="2400" dirty="0">
                <a:solidFill>
                  <a:srgbClr val="FF3300"/>
                </a:solidFill>
              </a:rPr>
              <a:t> </a:t>
            </a:r>
            <a:r>
              <a:rPr lang="en-US" sz="2400" dirty="0" err="1">
                <a:solidFill>
                  <a:srgbClr val="FF3300"/>
                </a:solidFill>
              </a:rPr>
              <a:t>tdk</a:t>
            </a:r>
            <a:r>
              <a:rPr lang="en-US" sz="2400" dirty="0">
                <a:solidFill>
                  <a:srgbClr val="FF3300"/>
                </a:solidFill>
              </a:rPr>
              <a:t> </a:t>
            </a:r>
            <a:r>
              <a:rPr lang="en-US" sz="2400" dirty="0" err="1">
                <a:solidFill>
                  <a:srgbClr val="FF3300"/>
                </a:solidFill>
              </a:rPr>
              <a:t>memenuhi</a:t>
            </a:r>
            <a:r>
              <a:rPr lang="en-US" sz="2400" dirty="0">
                <a:solidFill>
                  <a:srgbClr val="FF3300"/>
                </a:solidFill>
              </a:rPr>
              <a:t> </a:t>
            </a:r>
            <a:r>
              <a:rPr lang="en-US" sz="2400" dirty="0" err="1">
                <a:solidFill>
                  <a:srgbClr val="FF3300"/>
                </a:solidFill>
              </a:rPr>
              <a:t>tgs</a:t>
            </a:r>
            <a:r>
              <a:rPr lang="en-US" sz="2400" dirty="0">
                <a:solidFill>
                  <a:srgbClr val="FF3300"/>
                </a:solidFill>
              </a:rPr>
              <a:t> </a:t>
            </a:r>
            <a:r>
              <a:rPr lang="en-US" sz="2400" dirty="0" err="1">
                <a:solidFill>
                  <a:srgbClr val="FF3300"/>
                </a:solidFill>
              </a:rPr>
              <a:t>mengampu</a:t>
            </a:r>
            <a:r>
              <a:rPr lang="en-US" sz="2400" dirty="0">
                <a:solidFill>
                  <a:srgbClr val="FF3300"/>
                </a:solidFill>
              </a:rPr>
              <a:t> BK min 150 </a:t>
            </a:r>
            <a:r>
              <a:rPr lang="en-US" sz="2400" dirty="0" err="1">
                <a:solidFill>
                  <a:srgbClr val="FF3300"/>
                </a:solidFill>
              </a:rPr>
              <a:t>siswa</a:t>
            </a:r>
            <a:r>
              <a:rPr lang="en-US" sz="2400" dirty="0">
                <a:solidFill>
                  <a:srgbClr val="FF3300"/>
                </a:solidFill>
              </a:rPr>
              <a:t> per-</a:t>
            </a:r>
            <a:r>
              <a:rPr lang="en-US" sz="2400" dirty="0" err="1">
                <a:solidFill>
                  <a:srgbClr val="FF3300"/>
                </a:solidFill>
              </a:rPr>
              <a:t>thn</a:t>
            </a:r>
            <a:r>
              <a:rPr lang="en-US" sz="2400" dirty="0">
                <a:solidFill>
                  <a:srgbClr val="FF3300"/>
                </a:solidFill>
              </a:rPr>
              <a:t>, </a:t>
            </a:r>
            <a:r>
              <a:rPr lang="en-US" sz="2400" dirty="0" err="1">
                <a:solidFill>
                  <a:srgbClr val="FF3300"/>
                </a:solidFill>
              </a:rPr>
              <a:t>dihilangkan</a:t>
            </a:r>
            <a:r>
              <a:rPr lang="en-US" sz="2400" dirty="0">
                <a:solidFill>
                  <a:srgbClr val="FF3300"/>
                </a:solidFill>
              </a:rPr>
              <a:t> </a:t>
            </a:r>
            <a:r>
              <a:rPr lang="en-US" sz="2400" dirty="0" err="1">
                <a:solidFill>
                  <a:srgbClr val="FF3300"/>
                </a:solidFill>
              </a:rPr>
              <a:t>hak-nya</a:t>
            </a:r>
            <a:r>
              <a:rPr lang="en-US" sz="2400" dirty="0">
                <a:solidFill>
                  <a:srgbClr val="FF3300"/>
                </a:solidFill>
              </a:rPr>
              <a:t> </a:t>
            </a:r>
            <a:r>
              <a:rPr lang="en-US" sz="2400" dirty="0" err="1">
                <a:solidFill>
                  <a:srgbClr val="FF3300"/>
                </a:solidFill>
              </a:rPr>
              <a:t>untuk</a:t>
            </a:r>
            <a:r>
              <a:rPr lang="en-US" sz="2400" dirty="0">
                <a:solidFill>
                  <a:srgbClr val="FF3300"/>
                </a:solidFill>
              </a:rPr>
              <a:t> </a:t>
            </a:r>
            <a:r>
              <a:rPr lang="en-US" sz="2400" dirty="0" err="1">
                <a:solidFill>
                  <a:srgbClr val="FF3300"/>
                </a:solidFill>
              </a:rPr>
              <a:t>mendpt</a:t>
            </a:r>
            <a:r>
              <a:rPr lang="en-US" sz="2400" dirty="0">
                <a:solidFill>
                  <a:srgbClr val="FF3300"/>
                </a:solidFill>
              </a:rPr>
              <a:t> </a:t>
            </a:r>
            <a:r>
              <a:rPr lang="en-US" sz="2400" dirty="0" err="1">
                <a:solidFill>
                  <a:srgbClr val="FF3300"/>
                </a:solidFill>
              </a:rPr>
              <a:t>tunj</a:t>
            </a:r>
            <a:r>
              <a:rPr lang="en-US" sz="2400" dirty="0">
                <a:solidFill>
                  <a:srgbClr val="FF3300"/>
                </a:solidFill>
              </a:rPr>
              <a:t> </a:t>
            </a:r>
            <a:r>
              <a:rPr lang="en-US" sz="2400" dirty="0" err="1">
                <a:solidFill>
                  <a:srgbClr val="FF3300"/>
                </a:solidFill>
              </a:rPr>
              <a:t>profesi</a:t>
            </a:r>
            <a:r>
              <a:rPr lang="en-US" sz="2400" dirty="0">
                <a:solidFill>
                  <a:srgbClr val="FF3300"/>
                </a:solidFill>
              </a:rPr>
              <a:t>, </a:t>
            </a:r>
            <a:r>
              <a:rPr lang="en-US" sz="2400" dirty="0" err="1">
                <a:solidFill>
                  <a:srgbClr val="FF3300"/>
                </a:solidFill>
              </a:rPr>
              <a:t>tunj</a:t>
            </a:r>
            <a:r>
              <a:rPr lang="en-US" sz="2400" dirty="0">
                <a:solidFill>
                  <a:srgbClr val="FF3300"/>
                </a:solidFill>
              </a:rPr>
              <a:t> </a:t>
            </a:r>
            <a:r>
              <a:rPr lang="en-US" sz="2400" dirty="0" err="1">
                <a:solidFill>
                  <a:srgbClr val="FF3300"/>
                </a:solidFill>
              </a:rPr>
              <a:t>fungsional</a:t>
            </a:r>
            <a:r>
              <a:rPr lang="en-US" sz="2400" dirty="0">
                <a:solidFill>
                  <a:srgbClr val="FF3300"/>
                </a:solidFill>
              </a:rPr>
              <a:t> </a:t>
            </a:r>
            <a:r>
              <a:rPr lang="en-US" sz="2400" dirty="0" err="1">
                <a:solidFill>
                  <a:srgbClr val="FF3300"/>
                </a:solidFill>
              </a:rPr>
              <a:t>dan</a:t>
            </a:r>
            <a:r>
              <a:rPr lang="en-US" sz="2400" dirty="0">
                <a:solidFill>
                  <a:srgbClr val="FF3300"/>
                </a:solidFill>
              </a:rPr>
              <a:t> </a:t>
            </a:r>
            <a:r>
              <a:rPr lang="en-US" sz="2400" dirty="0" err="1">
                <a:solidFill>
                  <a:srgbClr val="FF3300"/>
                </a:solidFill>
              </a:rPr>
              <a:t>maslahat</a:t>
            </a:r>
            <a:r>
              <a:rPr lang="en-US" sz="2400" dirty="0">
                <a:solidFill>
                  <a:srgbClr val="FF3300"/>
                </a:solidFill>
              </a:rPr>
              <a:t> </a:t>
            </a:r>
            <a:r>
              <a:rPr lang="en-US" sz="2400" dirty="0" err="1">
                <a:solidFill>
                  <a:srgbClr val="FF3300"/>
                </a:solidFill>
              </a:rPr>
              <a:t>tambahan</a:t>
            </a:r>
            <a:endParaRPr lang="en-US" sz="2400" dirty="0">
              <a:solidFill>
                <a:srgbClr val="FF3300"/>
              </a:solidFill>
            </a:endParaRPr>
          </a:p>
          <a:p>
            <a:pPr eaLnBrk="1" hangingPunct="1"/>
            <a:endParaRPr lang="en-US" sz="2400" dirty="0">
              <a:solidFill>
                <a:srgbClr val="FF3300"/>
              </a:solidFill>
            </a:endParaRPr>
          </a:p>
          <a:p>
            <a:pPr eaLnBrk="1" hangingPunct="1"/>
            <a:r>
              <a:rPr lang="en-US" sz="2400" dirty="0">
                <a:solidFill>
                  <a:srgbClr val="6600FF"/>
                </a:solidFill>
              </a:rPr>
              <a:t>Guru yang </a:t>
            </a:r>
            <a:r>
              <a:rPr lang="en-US" sz="2400" dirty="0" err="1">
                <a:solidFill>
                  <a:srgbClr val="6600FF"/>
                </a:solidFill>
              </a:rPr>
              <a:t>terbukti</a:t>
            </a:r>
            <a:r>
              <a:rPr lang="en-US" sz="2400" dirty="0">
                <a:solidFill>
                  <a:srgbClr val="6600FF"/>
                </a:solidFill>
              </a:rPr>
              <a:t> </a:t>
            </a:r>
            <a:r>
              <a:rPr lang="en-US" sz="2400" dirty="0" err="1">
                <a:solidFill>
                  <a:srgbClr val="6600FF"/>
                </a:solidFill>
              </a:rPr>
              <a:t>memperoleh</a:t>
            </a:r>
            <a:r>
              <a:rPr lang="en-US" sz="2400" dirty="0">
                <a:solidFill>
                  <a:srgbClr val="6600FF"/>
                </a:solidFill>
              </a:rPr>
              <a:t> PAK dg </a:t>
            </a:r>
            <a:r>
              <a:rPr lang="en-US" sz="2400" dirty="0" err="1">
                <a:solidFill>
                  <a:srgbClr val="6600FF"/>
                </a:solidFill>
              </a:rPr>
              <a:t>cara</a:t>
            </a:r>
            <a:r>
              <a:rPr lang="en-US" sz="2400" dirty="0">
                <a:solidFill>
                  <a:srgbClr val="6600FF"/>
                </a:solidFill>
              </a:rPr>
              <a:t> </a:t>
            </a:r>
            <a:r>
              <a:rPr lang="en-US" sz="2400" dirty="0" err="1">
                <a:solidFill>
                  <a:srgbClr val="6600FF"/>
                </a:solidFill>
              </a:rPr>
              <a:t>melawan</a:t>
            </a:r>
            <a:r>
              <a:rPr lang="en-US" sz="2400" dirty="0">
                <a:solidFill>
                  <a:srgbClr val="6600FF"/>
                </a:solidFill>
              </a:rPr>
              <a:t> </a:t>
            </a:r>
            <a:r>
              <a:rPr lang="en-US" sz="2400" dirty="0" err="1">
                <a:solidFill>
                  <a:srgbClr val="6600FF"/>
                </a:solidFill>
              </a:rPr>
              <a:t>hukum</a:t>
            </a:r>
            <a:r>
              <a:rPr lang="en-US" sz="2400" dirty="0">
                <a:solidFill>
                  <a:srgbClr val="6600FF"/>
                </a:solidFill>
              </a:rPr>
              <a:t> </a:t>
            </a:r>
            <a:r>
              <a:rPr lang="en-US" sz="2400" dirty="0" err="1">
                <a:solidFill>
                  <a:srgbClr val="6600FF"/>
                </a:solidFill>
              </a:rPr>
              <a:t>diberhentikan</a:t>
            </a:r>
            <a:r>
              <a:rPr lang="en-US" sz="2400" dirty="0">
                <a:solidFill>
                  <a:srgbClr val="6600FF"/>
                </a:solidFill>
              </a:rPr>
              <a:t> </a:t>
            </a:r>
            <a:r>
              <a:rPr lang="en-US" sz="2400" dirty="0" err="1">
                <a:solidFill>
                  <a:srgbClr val="6600FF"/>
                </a:solidFill>
              </a:rPr>
              <a:t>sbg</a:t>
            </a:r>
            <a:r>
              <a:rPr lang="en-US" sz="2400" dirty="0">
                <a:solidFill>
                  <a:srgbClr val="6600FF"/>
                </a:solidFill>
              </a:rPr>
              <a:t> Guru dan </a:t>
            </a:r>
            <a:r>
              <a:rPr lang="en-US" sz="2400" dirty="0" err="1">
                <a:solidFill>
                  <a:srgbClr val="6600FF"/>
                </a:solidFill>
              </a:rPr>
              <a:t>wajib</a:t>
            </a:r>
            <a:r>
              <a:rPr lang="en-US" sz="2400" dirty="0">
                <a:solidFill>
                  <a:srgbClr val="6600FF"/>
                </a:solidFill>
              </a:rPr>
              <a:t> </a:t>
            </a:r>
            <a:r>
              <a:rPr lang="en-US" sz="2400" dirty="0" err="1">
                <a:solidFill>
                  <a:srgbClr val="6600FF"/>
                </a:solidFill>
              </a:rPr>
              <a:t>mengembalikan</a:t>
            </a:r>
            <a:r>
              <a:rPr lang="en-US" sz="2400" dirty="0">
                <a:solidFill>
                  <a:srgbClr val="6600FF"/>
                </a:solidFill>
              </a:rPr>
              <a:t> </a:t>
            </a:r>
            <a:r>
              <a:rPr lang="en-US" sz="2400" dirty="0" err="1">
                <a:solidFill>
                  <a:srgbClr val="6600FF"/>
                </a:solidFill>
              </a:rPr>
              <a:t>seluruh</a:t>
            </a:r>
            <a:r>
              <a:rPr lang="en-US" sz="2400" dirty="0">
                <a:solidFill>
                  <a:srgbClr val="6600FF"/>
                </a:solidFill>
              </a:rPr>
              <a:t> </a:t>
            </a:r>
            <a:r>
              <a:rPr lang="en-US" sz="2400" dirty="0" err="1">
                <a:solidFill>
                  <a:srgbClr val="6600FF"/>
                </a:solidFill>
              </a:rPr>
              <a:t>tunjangan</a:t>
            </a:r>
            <a:r>
              <a:rPr lang="en-US" sz="2400" dirty="0">
                <a:solidFill>
                  <a:srgbClr val="6600FF"/>
                </a:solidFill>
              </a:rPr>
              <a:t> </a:t>
            </a:r>
            <a:r>
              <a:rPr lang="en-US" sz="2400" dirty="0" err="1">
                <a:solidFill>
                  <a:srgbClr val="6600FF"/>
                </a:solidFill>
              </a:rPr>
              <a:t>yg</a:t>
            </a:r>
            <a:r>
              <a:rPr lang="en-US" sz="2400" dirty="0">
                <a:solidFill>
                  <a:srgbClr val="6600FF"/>
                </a:solidFill>
              </a:rPr>
              <a:t> </a:t>
            </a:r>
            <a:r>
              <a:rPr lang="en-US" sz="2400" dirty="0" err="1">
                <a:solidFill>
                  <a:srgbClr val="6600FF"/>
                </a:solidFill>
              </a:rPr>
              <a:t>diterimanya</a:t>
            </a:r>
            <a:r>
              <a:rPr lang="en-US" sz="2400" dirty="0">
                <a:solidFill>
                  <a:srgbClr val="6600FF"/>
                </a:solidFill>
              </a:rPr>
              <a:t> </a:t>
            </a:r>
            <a:r>
              <a:rPr lang="en-US" sz="2400" dirty="0" err="1">
                <a:solidFill>
                  <a:srgbClr val="6600FF"/>
                </a:solidFill>
              </a:rPr>
              <a:t>setelah</a:t>
            </a:r>
            <a:r>
              <a:rPr lang="en-US" sz="2400" dirty="0">
                <a:solidFill>
                  <a:srgbClr val="6600FF"/>
                </a:solidFill>
              </a:rPr>
              <a:t> </a:t>
            </a:r>
            <a:r>
              <a:rPr lang="en-US" sz="2400" dirty="0" err="1">
                <a:solidFill>
                  <a:srgbClr val="6600FF"/>
                </a:solidFill>
              </a:rPr>
              <a:t>ybs</a:t>
            </a:r>
            <a:r>
              <a:rPr lang="en-US" sz="2400" dirty="0">
                <a:solidFill>
                  <a:srgbClr val="6600FF"/>
                </a:solidFill>
              </a:rPr>
              <a:t> </a:t>
            </a:r>
            <a:r>
              <a:rPr lang="en-US" sz="2400" dirty="0" err="1">
                <a:solidFill>
                  <a:srgbClr val="6600FF"/>
                </a:solidFill>
              </a:rPr>
              <a:t>memperoleh</a:t>
            </a:r>
            <a:r>
              <a:rPr lang="en-US" sz="2400" dirty="0">
                <a:solidFill>
                  <a:srgbClr val="6600FF"/>
                </a:solidFill>
              </a:rPr>
              <a:t> dan </a:t>
            </a:r>
            <a:r>
              <a:rPr lang="en-US" sz="2400" dirty="0" err="1">
                <a:solidFill>
                  <a:srgbClr val="6600FF"/>
                </a:solidFill>
              </a:rPr>
              <a:t>Menggunakan</a:t>
            </a:r>
            <a:r>
              <a:rPr lang="en-US" sz="2400" dirty="0">
                <a:solidFill>
                  <a:srgbClr val="6600FF"/>
                </a:solidFill>
              </a:rPr>
              <a:t> PAK </a:t>
            </a:r>
            <a:r>
              <a:rPr lang="en-US" sz="2400" dirty="0" err="1">
                <a:solidFill>
                  <a:srgbClr val="6600FF"/>
                </a:solidFill>
              </a:rPr>
              <a:t>tersebut</a:t>
            </a:r>
            <a:endParaRPr lang="en-US" sz="2400" dirty="0">
              <a:solidFill>
                <a:srgbClr val="6600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a:xfrm>
            <a:off x="685800" y="609600"/>
            <a:ext cx="8763000" cy="762000"/>
          </a:xfrm>
        </p:spPr>
        <p:txBody>
          <a:bodyPr/>
          <a:lstStyle/>
          <a:p>
            <a:pPr eaLnBrk="1" hangingPunct="1"/>
            <a:r>
              <a:rPr lang="en-US" sz="3400" b="1" dirty="0">
                <a:solidFill>
                  <a:srgbClr val="7030A0"/>
                </a:solidFill>
              </a:rPr>
              <a:t>Guru </a:t>
            </a:r>
            <a:r>
              <a:rPr lang="en-US" sz="3400" b="1" dirty="0" err="1">
                <a:solidFill>
                  <a:srgbClr val="7030A0"/>
                </a:solidFill>
              </a:rPr>
              <a:t>yg</a:t>
            </a:r>
            <a:r>
              <a:rPr lang="en-US" sz="3400" b="1" dirty="0">
                <a:solidFill>
                  <a:srgbClr val="7030A0"/>
                </a:solidFill>
              </a:rPr>
              <a:t> </a:t>
            </a:r>
            <a:r>
              <a:rPr lang="en-US" sz="3400" b="1" dirty="0" err="1">
                <a:solidFill>
                  <a:srgbClr val="7030A0"/>
                </a:solidFill>
              </a:rPr>
              <a:t>tdk</a:t>
            </a:r>
            <a:r>
              <a:rPr lang="en-US" sz="3400" b="1" dirty="0">
                <a:solidFill>
                  <a:srgbClr val="7030A0"/>
                </a:solidFill>
              </a:rPr>
              <a:t> </a:t>
            </a:r>
            <a:r>
              <a:rPr lang="en-US" sz="3400" b="1" dirty="0" err="1">
                <a:solidFill>
                  <a:srgbClr val="7030A0"/>
                </a:solidFill>
              </a:rPr>
              <a:t>memiliki</a:t>
            </a:r>
            <a:r>
              <a:rPr lang="en-US" sz="3400" b="1" dirty="0">
                <a:solidFill>
                  <a:srgbClr val="7030A0"/>
                </a:solidFill>
              </a:rPr>
              <a:t> </a:t>
            </a:r>
            <a:r>
              <a:rPr lang="en-US" sz="3400" b="1" dirty="0" err="1">
                <a:solidFill>
                  <a:srgbClr val="7030A0"/>
                </a:solidFill>
              </a:rPr>
              <a:t>ijazah</a:t>
            </a:r>
            <a:r>
              <a:rPr lang="en-US" sz="3400" b="1" dirty="0">
                <a:solidFill>
                  <a:srgbClr val="7030A0"/>
                </a:solidFill>
              </a:rPr>
              <a:t> S1/D-IV</a:t>
            </a:r>
          </a:p>
        </p:txBody>
      </p:sp>
      <p:sp>
        <p:nvSpPr>
          <p:cNvPr id="41987" name="Content Placeholder 2"/>
          <p:cNvSpPr>
            <a:spLocks noGrp="1"/>
          </p:cNvSpPr>
          <p:nvPr>
            <p:ph idx="4294967295"/>
          </p:nvPr>
        </p:nvSpPr>
        <p:spPr/>
        <p:txBody>
          <a:bodyPr/>
          <a:lstStyle/>
          <a:p>
            <a:pPr eaLnBrk="1" hangingPunct="1"/>
            <a:r>
              <a:rPr lang="en-US" sz="2200" dirty="0">
                <a:solidFill>
                  <a:srgbClr val="006600"/>
                </a:solidFill>
              </a:rPr>
              <a:t>Guru </a:t>
            </a:r>
            <a:r>
              <a:rPr lang="en-US" sz="2200" dirty="0" err="1">
                <a:solidFill>
                  <a:srgbClr val="006600"/>
                </a:solidFill>
              </a:rPr>
              <a:t>yg</a:t>
            </a:r>
            <a:r>
              <a:rPr lang="en-US" sz="2200" dirty="0">
                <a:solidFill>
                  <a:srgbClr val="006600"/>
                </a:solidFill>
              </a:rPr>
              <a:t> </a:t>
            </a:r>
            <a:r>
              <a:rPr lang="en-US" sz="2200" dirty="0" err="1">
                <a:solidFill>
                  <a:srgbClr val="006600"/>
                </a:solidFill>
              </a:rPr>
              <a:t>memiliki</a:t>
            </a:r>
            <a:r>
              <a:rPr lang="en-US" sz="2200" dirty="0">
                <a:solidFill>
                  <a:srgbClr val="006600"/>
                </a:solidFill>
              </a:rPr>
              <a:t> </a:t>
            </a:r>
            <a:r>
              <a:rPr lang="en-US" sz="2200" dirty="0" err="1">
                <a:solidFill>
                  <a:srgbClr val="006600"/>
                </a:solidFill>
              </a:rPr>
              <a:t>pangkat</a:t>
            </a:r>
            <a:r>
              <a:rPr lang="en-US" sz="2200" dirty="0">
                <a:solidFill>
                  <a:srgbClr val="006600"/>
                </a:solidFill>
              </a:rPr>
              <a:t> min </a:t>
            </a:r>
            <a:r>
              <a:rPr lang="en-US" sz="2200" dirty="0" err="1">
                <a:solidFill>
                  <a:srgbClr val="006600"/>
                </a:solidFill>
              </a:rPr>
              <a:t>Penata</a:t>
            </a:r>
            <a:r>
              <a:rPr lang="en-US" sz="2200" dirty="0">
                <a:solidFill>
                  <a:srgbClr val="006600"/>
                </a:solidFill>
              </a:rPr>
              <a:t> </a:t>
            </a:r>
            <a:r>
              <a:rPr lang="en-US" sz="2200" dirty="0" err="1">
                <a:solidFill>
                  <a:srgbClr val="006600"/>
                </a:solidFill>
              </a:rPr>
              <a:t>Muda</a:t>
            </a:r>
            <a:r>
              <a:rPr lang="en-US" sz="2200" dirty="0">
                <a:solidFill>
                  <a:srgbClr val="006600"/>
                </a:solidFill>
              </a:rPr>
              <a:t> GR III/a </a:t>
            </a:r>
            <a:r>
              <a:rPr lang="en-US" sz="2200" dirty="0" err="1">
                <a:solidFill>
                  <a:srgbClr val="006600"/>
                </a:solidFill>
              </a:rPr>
              <a:t>belum</a:t>
            </a:r>
            <a:r>
              <a:rPr lang="en-US" sz="2200" dirty="0">
                <a:solidFill>
                  <a:srgbClr val="006600"/>
                </a:solidFill>
              </a:rPr>
              <a:t> </a:t>
            </a:r>
            <a:r>
              <a:rPr lang="en-US" sz="2200" dirty="0" err="1">
                <a:solidFill>
                  <a:srgbClr val="006600"/>
                </a:solidFill>
              </a:rPr>
              <a:t>memiliki</a:t>
            </a:r>
            <a:r>
              <a:rPr lang="en-US" sz="2200" dirty="0">
                <a:solidFill>
                  <a:srgbClr val="006600"/>
                </a:solidFill>
              </a:rPr>
              <a:t> </a:t>
            </a:r>
            <a:r>
              <a:rPr lang="en-US" sz="2200" dirty="0" err="1">
                <a:solidFill>
                  <a:srgbClr val="006600"/>
                </a:solidFill>
              </a:rPr>
              <a:t>ijazah</a:t>
            </a:r>
            <a:r>
              <a:rPr lang="en-US" sz="2200" dirty="0">
                <a:solidFill>
                  <a:srgbClr val="006600"/>
                </a:solidFill>
              </a:rPr>
              <a:t> S1/D-IV, </a:t>
            </a:r>
            <a:r>
              <a:rPr lang="en-US" sz="2200" dirty="0" err="1">
                <a:solidFill>
                  <a:srgbClr val="006600"/>
                </a:solidFill>
              </a:rPr>
              <a:t>disesuaikan</a:t>
            </a:r>
            <a:r>
              <a:rPr lang="en-US" sz="2200" dirty="0">
                <a:solidFill>
                  <a:srgbClr val="006600"/>
                </a:solidFill>
              </a:rPr>
              <a:t> </a:t>
            </a:r>
            <a:r>
              <a:rPr lang="en-US" sz="2200" dirty="0" err="1">
                <a:solidFill>
                  <a:srgbClr val="006600"/>
                </a:solidFill>
              </a:rPr>
              <a:t>jenjang</a:t>
            </a:r>
            <a:r>
              <a:rPr lang="en-US" sz="2200" dirty="0">
                <a:solidFill>
                  <a:srgbClr val="006600"/>
                </a:solidFill>
              </a:rPr>
              <a:t> </a:t>
            </a:r>
            <a:r>
              <a:rPr lang="en-US" sz="2200" dirty="0" err="1">
                <a:solidFill>
                  <a:srgbClr val="006600"/>
                </a:solidFill>
              </a:rPr>
              <a:t>jabatan</a:t>
            </a:r>
            <a:r>
              <a:rPr lang="en-US" sz="2200" dirty="0">
                <a:solidFill>
                  <a:srgbClr val="006600"/>
                </a:solidFill>
              </a:rPr>
              <a:t>/</a:t>
            </a:r>
            <a:r>
              <a:rPr lang="en-US" sz="2200" dirty="0" err="1">
                <a:solidFill>
                  <a:srgbClr val="006600"/>
                </a:solidFill>
              </a:rPr>
              <a:t>pangkatnya</a:t>
            </a:r>
            <a:endParaRPr lang="en-US" sz="2200" dirty="0">
              <a:solidFill>
                <a:srgbClr val="006600"/>
              </a:solidFill>
            </a:endParaRPr>
          </a:p>
          <a:p>
            <a:pPr eaLnBrk="1" hangingPunct="1"/>
            <a:endParaRPr lang="en-US" sz="2200" dirty="0">
              <a:solidFill>
                <a:srgbClr val="006600"/>
              </a:solidFill>
            </a:endParaRPr>
          </a:p>
          <a:p>
            <a:pPr eaLnBrk="1" hangingPunct="1"/>
            <a:r>
              <a:rPr lang="en-US" sz="2200" dirty="0">
                <a:solidFill>
                  <a:srgbClr val="7030A0"/>
                </a:solidFill>
              </a:rPr>
              <a:t>Guru yang </a:t>
            </a:r>
            <a:r>
              <a:rPr lang="en-US" sz="2200" dirty="0" err="1">
                <a:solidFill>
                  <a:srgbClr val="7030A0"/>
                </a:solidFill>
              </a:rPr>
              <a:t>naik</a:t>
            </a:r>
            <a:r>
              <a:rPr lang="en-US" sz="2200" dirty="0">
                <a:solidFill>
                  <a:srgbClr val="7030A0"/>
                </a:solidFill>
              </a:rPr>
              <a:t> </a:t>
            </a:r>
            <a:r>
              <a:rPr lang="en-US" sz="2200" dirty="0" err="1">
                <a:solidFill>
                  <a:srgbClr val="7030A0"/>
                </a:solidFill>
              </a:rPr>
              <a:t>pangkat</a:t>
            </a:r>
            <a:r>
              <a:rPr lang="en-US" sz="2200" dirty="0">
                <a:solidFill>
                  <a:srgbClr val="7030A0"/>
                </a:solidFill>
              </a:rPr>
              <a:t> </a:t>
            </a:r>
            <a:r>
              <a:rPr lang="en-US" sz="2200" dirty="0" err="1">
                <a:solidFill>
                  <a:srgbClr val="7030A0"/>
                </a:solidFill>
              </a:rPr>
              <a:t>menjadi</a:t>
            </a:r>
            <a:r>
              <a:rPr lang="en-US" sz="2200" dirty="0">
                <a:solidFill>
                  <a:srgbClr val="7030A0"/>
                </a:solidFill>
              </a:rPr>
              <a:t> </a:t>
            </a:r>
            <a:r>
              <a:rPr lang="en-US" sz="2200" dirty="0" err="1">
                <a:solidFill>
                  <a:srgbClr val="7030A0"/>
                </a:solidFill>
              </a:rPr>
              <a:t>Penata</a:t>
            </a:r>
            <a:r>
              <a:rPr lang="en-US" sz="2200" dirty="0">
                <a:solidFill>
                  <a:srgbClr val="7030A0"/>
                </a:solidFill>
              </a:rPr>
              <a:t> </a:t>
            </a:r>
            <a:r>
              <a:rPr lang="en-US" sz="2200" dirty="0" err="1">
                <a:solidFill>
                  <a:srgbClr val="7030A0"/>
                </a:solidFill>
              </a:rPr>
              <a:t>Muda</a:t>
            </a:r>
            <a:r>
              <a:rPr lang="en-US" sz="2200" dirty="0">
                <a:solidFill>
                  <a:srgbClr val="7030A0"/>
                </a:solidFill>
              </a:rPr>
              <a:t> GR III/a </a:t>
            </a:r>
            <a:r>
              <a:rPr lang="en-US" sz="2200" dirty="0" err="1">
                <a:solidFill>
                  <a:srgbClr val="7030A0"/>
                </a:solidFill>
              </a:rPr>
              <a:t>belum</a:t>
            </a:r>
            <a:r>
              <a:rPr lang="en-US" sz="2200" dirty="0">
                <a:solidFill>
                  <a:srgbClr val="7030A0"/>
                </a:solidFill>
              </a:rPr>
              <a:t> </a:t>
            </a:r>
            <a:r>
              <a:rPr lang="en-US" sz="2200" dirty="0" err="1">
                <a:solidFill>
                  <a:srgbClr val="7030A0"/>
                </a:solidFill>
              </a:rPr>
              <a:t>memiliki</a:t>
            </a:r>
            <a:r>
              <a:rPr lang="en-US" sz="2200" dirty="0">
                <a:solidFill>
                  <a:srgbClr val="7030A0"/>
                </a:solidFill>
              </a:rPr>
              <a:t> </a:t>
            </a:r>
            <a:r>
              <a:rPr lang="en-US" sz="2200" dirty="0" err="1">
                <a:solidFill>
                  <a:srgbClr val="7030A0"/>
                </a:solidFill>
              </a:rPr>
              <a:t>ijazah</a:t>
            </a:r>
            <a:r>
              <a:rPr lang="en-US" sz="2200" dirty="0">
                <a:solidFill>
                  <a:srgbClr val="7030A0"/>
                </a:solidFill>
              </a:rPr>
              <a:t> S1 s/d </a:t>
            </a:r>
            <a:r>
              <a:rPr lang="en-US" sz="2200" dirty="0" err="1">
                <a:solidFill>
                  <a:srgbClr val="7030A0"/>
                </a:solidFill>
              </a:rPr>
              <a:t>akhir</a:t>
            </a:r>
            <a:r>
              <a:rPr lang="en-US" sz="2200" dirty="0">
                <a:solidFill>
                  <a:srgbClr val="7030A0"/>
                </a:solidFill>
              </a:rPr>
              <a:t> 2015, </a:t>
            </a:r>
            <a:r>
              <a:rPr lang="en-US" sz="2200" dirty="0" err="1">
                <a:solidFill>
                  <a:srgbClr val="7030A0"/>
                </a:solidFill>
              </a:rPr>
              <a:t>kenaikan</a:t>
            </a:r>
            <a:r>
              <a:rPr lang="en-US" sz="2200" dirty="0">
                <a:solidFill>
                  <a:srgbClr val="7030A0"/>
                </a:solidFill>
              </a:rPr>
              <a:t> </a:t>
            </a:r>
            <a:r>
              <a:rPr lang="en-US" sz="2200" dirty="0" err="1">
                <a:solidFill>
                  <a:srgbClr val="7030A0"/>
                </a:solidFill>
              </a:rPr>
              <a:t>pangkat</a:t>
            </a:r>
            <a:r>
              <a:rPr lang="en-US" sz="2200" dirty="0">
                <a:solidFill>
                  <a:srgbClr val="7030A0"/>
                </a:solidFill>
              </a:rPr>
              <a:t> paling </a:t>
            </a:r>
            <a:r>
              <a:rPr lang="en-US" sz="2200" dirty="0" err="1">
                <a:solidFill>
                  <a:srgbClr val="7030A0"/>
                </a:solidFill>
              </a:rPr>
              <a:t>tinggi</a:t>
            </a:r>
            <a:r>
              <a:rPr lang="en-US" sz="2200" dirty="0">
                <a:solidFill>
                  <a:srgbClr val="7030A0"/>
                </a:solidFill>
              </a:rPr>
              <a:t> </a:t>
            </a:r>
            <a:r>
              <a:rPr lang="en-US" sz="2200" dirty="0" err="1">
                <a:solidFill>
                  <a:srgbClr val="7030A0"/>
                </a:solidFill>
              </a:rPr>
              <a:t>Penata</a:t>
            </a:r>
            <a:r>
              <a:rPr lang="en-US" sz="2200" dirty="0">
                <a:solidFill>
                  <a:srgbClr val="7030A0"/>
                </a:solidFill>
              </a:rPr>
              <a:t> Tk. I GR III/d.</a:t>
            </a:r>
          </a:p>
          <a:p>
            <a:pPr eaLnBrk="1" hangingPunct="1"/>
            <a:endParaRPr lang="en-US" sz="2200" dirty="0">
              <a:solidFill>
                <a:srgbClr val="7030A0"/>
              </a:solidFill>
            </a:endParaRPr>
          </a:p>
          <a:p>
            <a:pPr eaLnBrk="1" hangingPunct="1"/>
            <a:r>
              <a:rPr lang="en-US" sz="2200" dirty="0">
                <a:solidFill>
                  <a:srgbClr val="FF0000"/>
                </a:solidFill>
              </a:rPr>
              <a:t>Guru </a:t>
            </a:r>
            <a:r>
              <a:rPr lang="en-US" sz="2200" dirty="0" err="1">
                <a:solidFill>
                  <a:srgbClr val="FF0000"/>
                </a:solidFill>
              </a:rPr>
              <a:t>yg</a:t>
            </a:r>
            <a:r>
              <a:rPr lang="en-US" sz="2200" dirty="0">
                <a:solidFill>
                  <a:srgbClr val="FF0000"/>
                </a:solidFill>
              </a:rPr>
              <a:t> </a:t>
            </a:r>
            <a:r>
              <a:rPr lang="en-US" sz="2200" dirty="0" err="1">
                <a:solidFill>
                  <a:srgbClr val="FF0000"/>
                </a:solidFill>
              </a:rPr>
              <a:t>telah</a:t>
            </a:r>
            <a:r>
              <a:rPr lang="en-US" sz="2200" dirty="0">
                <a:solidFill>
                  <a:srgbClr val="FF0000"/>
                </a:solidFill>
              </a:rPr>
              <a:t> </a:t>
            </a:r>
            <a:r>
              <a:rPr lang="en-US" sz="2200" dirty="0" err="1">
                <a:solidFill>
                  <a:srgbClr val="FF0000"/>
                </a:solidFill>
              </a:rPr>
              <a:t>memiliki</a:t>
            </a:r>
            <a:r>
              <a:rPr lang="en-US" sz="2200" dirty="0">
                <a:solidFill>
                  <a:srgbClr val="FF0000"/>
                </a:solidFill>
              </a:rPr>
              <a:t> </a:t>
            </a:r>
            <a:r>
              <a:rPr lang="en-US" sz="2200" dirty="0" err="1">
                <a:solidFill>
                  <a:srgbClr val="FF0000"/>
                </a:solidFill>
              </a:rPr>
              <a:t>pangkat</a:t>
            </a:r>
            <a:r>
              <a:rPr lang="en-US" sz="2200" dirty="0">
                <a:solidFill>
                  <a:srgbClr val="FF0000"/>
                </a:solidFill>
              </a:rPr>
              <a:t> Pembina GR IV/a </a:t>
            </a:r>
            <a:r>
              <a:rPr lang="en-US" sz="2200" dirty="0" err="1">
                <a:solidFill>
                  <a:srgbClr val="FF0000"/>
                </a:solidFill>
              </a:rPr>
              <a:t>keatas</a:t>
            </a:r>
            <a:r>
              <a:rPr lang="en-US" sz="2200" dirty="0">
                <a:solidFill>
                  <a:srgbClr val="FF0000"/>
                </a:solidFill>
              </a:rPr>
              <a:t> </a:t>
            </a:r>
            <a:r>
              <a:rPr lang="en-US" sz="2200" dirty="0" err="1">
                <a:solidFill>
                  <a:srgbClr val="FF0000"/>
                </a:solidFill>
              </a:rPr>
              <a:t>dan</a:t>
            </a:r>
            <a:r>
              <a:rPr lang="en-US" sz="2200" dirty="0">
                <a:solidFill>
                  <a:srgbClr val="FF0000"/>
                </a:solidFill>
              </a:rPr>
              <a:t> </a:t>
            </a:r>
            <a:r>
              <a:rPr lang="en-US" sz="2200" dirty="0" err="1">
                <a:solidFill>
                  <a:srgbClr val="FF0000"/>
                </a:solidFill>
              </a:rPr>
              <a:t>belum</a:t>
            </a:r>
            <a:r>
              <a:rPr lang="en-US" sz="2200" dirty="0">
                <a:solidFill>
                  <a:srgbClr val="FF0000"/>
                </a:solidFill>
              </a:rPr>
              <a:t> </a:t>
            </a:r>
            <a:r>
              <a:rPr lang="en-US" sz="2200" dirty="0" err="1">
                <a:solidFill>
                  <a:srgbClr val="FF0000"/>
                </a:solidFill>
              </a:rPr>
              <a:t>memiliki</a:t>
            </a:r>
            <a:r>
              <a:rPr lang="en-US" sz="2200" dirty="0">
                <a:solidFill>
                  <a:srgbClr val="FF0000"/>
                </a:solidFill>
              </a:rPr>
              <a:t> </a:t>
            </a:r>
            <a:r>
              <a:rPr lang="en-US" sz="2200" dirty="0" err="1">
                <a:solidFill>
                  <a:srgbClr val="FF0000"/>
                </a:solidFill>
              </a:rPr>
              <a:t>ijazah</a:t>
            </a:r>
            <a:r>
              <a:rPr lang="en-US" sz="2200" dirty="0">
                <a:solidFill>
                  <a:srgbClr val="FF0000"/>
                </a:solidFill>
              </a:rPr>
              <a:t> S1/D-IV, </a:t>
            </a:r>
            <a:r>
              <a:rPr lang="en-US" sz="2200" dirty="0" err="1">
                <a:solidFill>
                  <a:srgbClr val="FF0000"/>
                </a:solidFill>
              </a:rPr>
              <a:t>tdk</a:t>
            </a:r>
            <a:r>
              <a:rPr lang="en-US" sz="2200" dirty="0">
                <a:solidFill>
                  <a:srgbClr val="FF0000"/>
                </a:solidFill>
              </a:rPr>
              <a:t> </a:t>
            </a:r>
            <a:r>
              <a:rPr lang="en-US" sz="2200" dirty="0" err="1">
                <a:solidFill>
                  <a:srgbClr val="FF0000"/>
                </a:solidFill>
              </a:rPr>
              <a:t>dpt</a:t>
            </a:r>
            <a:r>
              <a:rPr lang="en-US" sz="2200" dirty="0">
                <a:solidFill>
                  <a:srgbClr val="FF0000"/>
                </a:solidFill>
              </a:rPr>
              <a:t> </a:t>
            </a:r>
            <a:r>
              <a:rPr lang="en-US" sz="2200" dirty="0" err="1">
                <a:solidFill>
                  <a:srgbClr val="FF0000"/>
                </a:solidFill>
              </a:rPr>
              <a:t>dipertimbangkan</a:t>
            </a:r>
            <a:r>
              <a:rPr lang="en-US" sz="2200" dirty="0">
                <a:solidFill>
                  <a:srgbClr val="FF0000"/>
                </a:solidFill>
              </a:rPr>
              <a:t> </a:t>
            </a:r>
            <a:r>
              <a:rPr lang="en-US" sz="2200" dirty="0" err="1">
                <a:solidFill>
                  <a:srgbClr val="FF0000"/>
                </a:solidFill>
              </a:rPr>
              <a:t>naik</a:t>
            </a:r>
            <a:r>
              <a:rPr lang="en-US" sz="2200" dirty="0">
                <a:solidFill>
                  <a:srgbClr val="FF0000"/>
                </a:solidFill>
              </a:rPr>
              <a:t> </a:t>
            </a:r>
            <a:r>
              <a:rPr lang="en-US" sz="2200" dirty="0" err="1">
                <a:solidFill>
                  <a:srgbClr val="FF0000"/>
                </a:solidFill>
              </a:rPr>
              <a:t>pangkat</a:t>
            </a:r>
            <a:r>
              <a:rPr lang="en-US" sz="2200" dirty="0">
                <a:solidFill>
                  <a:srgbClr val="FF0000"/>
                </a:solidFill>
              </a:rPr>
              <a: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idx="4294967295"/>
          </p:nvPr>
        </p:nvSpPr>
        <p:spPr/>
        <p:txBody>
          <a:bodyPr/>
          <a:lstStyle/>
          <a:p>
            <a:pPr eaLnBrk="1" hangingPunct="1"/>
            <a:r>
              <a:rPr lang="en-US" b="1">
                <a:solidFill>
                  <a:srgbClr val="FF4747"/>
                </a:solidFill>
              </a:rPr>
              <a:t>Perlakuan terhadap Guru gol II</a:t>
            </a:r>
          </a:p>
        </p:txBody>
      </p:sp>
      <p:sp>
        <p:nvSpPr>
          <p:cNvPr id="43011" name="Content Placeholder 2"/>
          <p:cNvSpPr>
            <a:spLocks noGrp="1"/>
          </p:cNvSpPr>
          <p:nvPr>
            <p:ph idx="4294967295"/>
          </p:nvPr>
        </p:nvSpPr>
        <p:spPr/>
        <p:txBody>
          <a:bodyPr/>
          <a:lstStyle/>
          <a:p>
            <a:pPr eaLnBrk="1" hangingPunct="1"/>
            <a:r>
              <a:rPr lang="en-US"/>
              <a:t>Guru yang masih memiliki pangkat Pengatur Muda GR II/a s/d Pengatur TK.I GR II/d, melaks tugas Guru Pertama dan penilaian prestasi kerja sesuai lamp V Permenpan 16/2009.</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idx="4294967295"/>
          </p:nvPr>
        </p:nvSpPr>
        <p:spPr/>
        <p:txBody>
          <a:bodyPr/>
          <a:lstStyle/>
          <a:p>
            <a:pPr eaLnBrk="1" hangingPunct="1"/>
            <a:r>
              <a:rPr lang="en-US" b="1" dirty="0" err="1">
                <a:solidFill>
                  <a:srgbClr val="009900"/>
                </a:solidFill>
              </a:rPr>
              <a:t>Pengangkatan</a:t>
            </a:r>
            <a:r>
              <a:rPr lang="en-US" b="1" dirty="0">
                <a:solidFill>
                  <a:srgbClr val="009900"/>
                </a:solidFill>
              </a:rPr>
              <a:t> Guru </a:t>
            </a:r>
            <a:r>
              <a:rPr lang="en-US" b="1" dirty="0" err="1">
                <a:solidFill>
                  <a:srgbClr val="009900"/>
                </a:solidFill>
              </a:rPr>
              <a:t>dari</a:t>
            </a:r>
            <a:r>
              <a:rPr lang="en-US" b="1" dirty="0">
                <a:solidFill>
                  <a:srgbClr val="009900"/>
                </a:solidFill>
              </a:rPr>
              <a:t> jab lain </a:t>
            </a:r>
          </a:p>
        </p:txBody>
      </p:sp>
      <p:sp>
        <p:nvSpPr>
          <p:cNvPr id="37891" name="Content Placeholder 2"/>
          <p:cNvSpPr>
            <a:spLocks noGrp="1"/>
          </p:cNvSpPr>
          <p:nvPr>
            <p:ph idx="4294967295"/>
          </p:nvPr>
        </p:nvSpPr>
        <p:spPr/>
        <p:txBody>
          <a:bodyPr/>
          <a:lstStyle/>
          <a:p>
            <a:pPr eaLnBrk="1" hangingPunct="1"/>
            <a:endParaRPr lang="en-US" dirty="0"/>
          </a:p>
          <a:p>
            <a:pPr eaLnBrk="1" hangingPunct="1"/>
            <a:r>
              <a:rPr lang="en-US" dirty="0" err="1"/>
              <a:t>Memenuhi</a:t>
            </a:r>
            <a:r>
              <a:rPr lang="en-US" dirty="0"/>
              <a:t> </a:t>
            </a:r>
            <a:r>
              <a:rPr lang="en-US" dirty="0" err="1"/>
              <a:t>ketentuan</a:t>
            </a:r>
            <a:r>
              <a:rPr lang="en-US" dirty="0"/>
              <a:t> </a:t>
            </a:r>
            <a:r>
              <a:rPr lang="en-US" dirty="0" err="1"/>
              <a:t>pengangkatan</a:t>
            </a:r>
            <a:r>
              <a:rPr lang="en-US" dirty="0"/>
              <a:t> </a:t>
            </a:r>
            <a:r>
              <a:rPr lang="en-US" dirty="0" err="1"/>
              <a:t>pertama</a:t>
            </a:r>
            <a:r>
              <a:rPr lang="en-US" dirty="0"/>
              <a:t> </a:t>
            </a:r>
            <a:r>
              <a:rPr lang="en-US" dirty="0" err="1"/>
              <a:t>sebagai</a:t>
            </a:r>
            <a:r>
              <a:rPr lang="en-US" dirty="0"/>
              <a:t> guru.</a:t>
            </a:r>
          </a:p>
          <a:p>
            <a:pPr eaLnBrk="1" hangingPunct="1"/>
            <a:r>
              <a:rPr lang="en-US" dirty="0" err="1">
                <a:solidFill>
                  <a:srgbClr val="FF0000"/>
                </a:solidFill>
              </a:rPr>
              <a:t>Memiliki</a:t>
            </a:r>
            <a:r>
              <a:rPr lang="en-US" dirty="0">
                <a:solidFill>
                  <a:srgbClr val="FF0000"/>
                </a:solidFill>
              </a:rPr>
              <a:t> </a:t>
            </a:r>
            <a:r>
              <a:rPr lang="en-US" dirty="0" err="1">
                <a:solidFill>
                  <a:srgbClr val="FF0000"/>
                </a:solidFill>
              </a:rPr>
              <a:t>pengalam</a:t>
            </a:r>
            <a:r>
              <a:rPr lang="id-ID" dirty="0">
                <a:solidFill>
                  <a:srgbClr val="FF0000"/>
                </a:solidFill>
              </a:rPr>
              <a:t>an</a:t>
            </a:r>
            <a:r>
              <a:rPr lang="en-US" dirty="0">
                <a:solidFill>
                  <a:srgbClr val="FF0000"/>
                </a:solidFill>
              </a:rPr>
              <a:t> </a:t>
            </a:r>
            <a:r>
              <a:rPr lang="en-US" dirty="0" err="1">
                <a:solidFill>
                  <a:srgbClr val="FF0000"/>
                </a:solidFill>
              </a:rPr>
              <a:t>sbg</a:t>
            </a:r>
            <a:r>
              <a:rPr lang="en-US" dirty="0">
                <a:solidFill>
                  <a:srgbClr val="FF0000"/>
                </a:solidFill>
              </a:rPr>
              <a:t> Guru minimal 2 </a:t>
            </a:r>
            <a:r>
              <a:rPr lang="en-US" dirty="0" err="1">
                <a:solidFill>
                  <a:srgbClr val="FF0000"/>
                </a:solidFill>
              </a:rPr>
              <a:t>tahun</a:t>
            </a:r>
            <a:r>
              <a:rPr lang="en-US" dirty="0">
                <a:solidFill>
                  <a:srgbClr val="FF0000"/>
                </a:solidFill>
              </a:rPr>
              <a:t>.</a:t>
            </a:r>
          </a:p>
          <a:p>
            <a:pPr eaLnBrk="1" hangingPunct="1"/>
            <a:r>
              <a:rPr lang="en-US" dirty="0" err="1"/>
              <a:t>Usia</a:t>
            </a:r>
            <a:r>
              <a:rPr lang="en-US" dirty="0"/>
              <a:t> paling </a:t>
            </a:r>
            <a:r>
              <a:rPr lang="en-US" dirty="0" err="1"/>
              <a:t>tinggi</a:t>
            </a:r>
            <a:r>
              <a:rPr lang="en-US" dirty="0"/>
              <a:t> </a:t>
            </a:r>
            <a:r>
              <a:rPr lang="en-US" dirty="0">
                <a:solidFill>
                  <a:srgbClr val="FF0000"/>
                </a:solidFill>
              </a:rPr>
              <a:t>50 </a:t>
            </a:r>
            <a:r>
              <a:rPr lang="en-US" dirty="0" err="1">
                <a:solidFill>
                  <a:srgbClr val="FF0000"/>
                </a:solidFill>
              </a:rPr>
              <a:t>th</a:t>
            </a:r>
            <a:r>
              <a:rPr lang="en-US" dirty="0">
                <a:solidFill>
                  <a:srgbClr val="FF0000"/>
                </a:solidFill>
              </a:rPr>
              <a:t>.</a:t>
            </a:r>
          </a:p>
          <a:p>
            <a:pPr eaLnBrk="1" hangingPunct="1"/>
            <a:endParaRPr lang="en-US" dirty="0"/>
          </a:p>
          <a:p>
            <a:pPr eaLnBrk="1" hangingPunct="1"/>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idx="4294967295"/>
          </p:nvPr>
        </p:nvSpPr>
        <p:spPr/>
        <p:txBody>
          <a:bodyPr/>
          <a:lstStyle/>
          <a:p>
            <a:pPr eaLnBrk="1" hangingPunct="1"/>
            <a:r>
              <a:rPr lang="en-US" b="1">
                <a:solidFill>
                  <a:srgbClr val="FF4747"/>
                </a:solidFill>
              </a:rPr>
              <a:t>Perlakuan terhadap Guru gol II</a:t>
            </a:r>
          </a:p>
        </p:txBody>
      </p:sp>
      <p:sp>
        <p:nvSpPr>
          <p:cNvPr id="43011" name="Content Placeholder 2"/>
          <p:cNvSpPr>
            <a:spLocks noGrp="1"/>
          </p:cNvSpPr>
          <p:nvPr>
            <p:ph idx="4294967295"/>
          </p:nvPr>
        </p:nvSpPr>
        <p:spPr/>
        <p:txBody>
          <a:bodyPr/>
          <a:lstStyle/>
          <a:p>
            <a:pPr eaLnBrk="1" hangingPunct="1"/>
            <a:r>
              <a:rPr lang="en-US" dirty="0"/>
              <a:t>Guru yang </a:t>
            </a:r>
            <a:r>
              <a:rPr lang="en-US" dirty="0" err="1"/>
              <a:t>masih</a:t>
            </a:r>
            <a:r>
              <a:rPr lang="en-US" dirty="0"/>
              <a:t> </a:t>
            </a:r>
            <a:r>
              <a:rPr lang="en-US" dirty="0" err="1"/>
              <a:t>memiliki</a:t>
            </a:r>
            <a:r>
              <a:rPr lang="en-US" dirty="0"/>
              <a:t> </a:t>
            </a:r>
            <a:r>
              <a:rPr lang="en-US" dirty="0" err="1"/>
              <a:t>pangkat</a:t>
            </a:r>
            <a:r>
              <a:rPr lang="en-US" dirty="0"/>
              <a:t> </a:t>
            </a:r>
            <a:r>
              <a:rPr lang="en-US" dirty="0" err="1"/>
              <a:t>Pengatur</a:t>
            </a:r>
            <a:r>
              <a:rPr lang="en-US" dirty="0"/>
              <a:t> </a:t>
            </a:r>
            <a:r>
              <a:rPr lang="en-US" dirty="0" err="1"/>
              <a:t>Muda</a:t>
            </a:r>
            <a:r>
              <a:rPr lang="en-US" dirty="0"/>
              <a:t> GR II/a s/d </a:t>
            </a:r>
            <a:r>
              <a:rPr lang="en-US" dirty="0" err="1"/>
              <a:t>Pengatur</a:t>
            </a:r>
            <a:r>
              <a:rPr lang="en-US" dirty="0"/>
              <a:t> TK.I GR II/d, </a:t>
            </a:r>
          </a:p>
          <a:p>
            <a:pPr eaLnBrk="1" hangingPunct="1"/>
            <a:r>
              <a:rPr lang="en-US" dirty="0" err="1">
                <a:solidFill>
                  <a:srgbClr val="FF0000"/>
                </a:solidFill>
              </a:rPr>
              <a:t>sudah</a:t>
            </a:r>
            <a:r>
              <a:rPr lang="en-US" dirty="0"/>
              <a:t> </a:t>
            </a:r>
            <a:r>
              <a:rPr lang="en-US" dirty="0" err="1"/>
              <a:t>memiliki</a:t>
            </a:r>
            <a:r>
              <a:rPr lang="en-US" dirty="0"/>
              <a:t> </a:t>
            </a:r>
            <a:r>
              <a:rPr lang="en-US" dirty="0" err="1"/>
              <a:t>ijazah</a:t>
            </a:r>
            <a:r>
              <a:rPr lang="en-US" dirty="0"/>
              <a:t> S.1/D.IV linear, </a:t>
            </a:r>
          </a:p>
          <a:p>
            <a:pPr eaLnBrk="1" hangingPunct="1"/>
            <a:r>
              <a:rPr lang="en-US" dirty="0" err="1"/>
              <a:t>yg</a:t>
            </a:r>
            <a:r>
              <a:rPr lang="en-US" dirty="0"/>
              <a:t> </a:t>
            </a:r>
            <a:r>
              <a:rPr lang="en-US" dirty="0" err="1"/>
              <a:t>belum</a:t>
            </a:r>
            <a:r>
              <a:rPr lang="en-US" dirty="0"/>
              <a:t> </a:t>
            </a:r>
            <a:r>
              <a:rPr lang="en-US" dirty="0" err="1"/>
              <a:t>diangkat</a:t>
            </a:r>
            <a:r>
              <a:rPr lang="en-US" dirty="0"/>
              <a:t> JFT Guru </a:t>
            </a:r>
          </a:p>
          <a:p>
            <a:pPr eaLnBrk="1" hangingPunct="1"/>
            <a:r>
              <a:rPr lang="en-US" dirty="0" err="1">
                <a:solidFill>
                  <a:srgbClr val="FF0000"/>
                </a:solidFill>
              </a:rPr>
              <a:t>utk</a:t>
            </a:r>
            <a:r>
              <a:rPr lang="en-US" dirty="0">
                <a:solidFill>
                  <a:srgbClr val="FF0000"/>
                </a:solidFill>
              </a:rPr>
              <a:t> KP </a:t>
            </a:r>
            <a:r>
              <a:rPr lang="en-US" dirty="0" err="1">
                <a:solidFill>
                  <a:srgbClr val="FF0000"/>
                </a:solidFill>
              </a:rPr>
              <a:t>ke</a:t>
            </a:r>
            <a:r>
              <a:rPr lang="en-US" dirty="0">
                <a:solidFill>
                  <a:srgbClr val="FF0000"/>
                </a:solidFill>
              </a:rPr>
              <a:t> III/a </a:t>
            </a:r>
            <a:r>
              <a:rPr lang="en-US" dirty="0" err="1">
                <a:solidFill>
                  <a:srgbClr val="FF0000"/>
                </a:solidFill>
              </a:rPr>
              <a:t>menggunakan</a:t>
            </a:r>
            <a:r>
              <a:rPr lang="en-US" dirty="0">
                <a:solidFill>
                  <a:srgbClr val="FF0000"/>
                </a:solidFill>
              </a:rPr>
              <a:t> </a:t>
            </a:r>
            <a:r>
              <a:rPr lang="en-US" dirty="0" err="1">
                <a:solidFill>
                  <a:srgbClr val="FF0000"/>
                </a:solidFill>
              </a:rPr>
              <a:t>mekanisme</a:t>
            </a:r>
            <a:r>
              <a:rPr lang="en-US" dirty="0">
                <a:solidFill>
                  <a:srgbClr val="FF0000"/>
                </a:solidFill>
              </a:rPr>
              <a:t> KP PI (dg </a:t>
            </a:r>
            <a:r>
              <a:rPr lang="en-US" dirty="0" err="1">
                <a:solidFill>
                  <a:srgbClr val="FF0000"/>
                </a:solidFill>
              </a:rPr>
              <a:t>ujian</a:t>
            </a:r>
            <a:r>
              <a:rPr lang="en-US" dirty="0">
                <a:solidFill>
                  <a:srgbClr val="FF0000"/>
                </a:solidFill>
              </a:rPr>
              <a:t> PI)</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idx="4294967295"/>
          </p:nvPr>
        </p:nvSpPr>
        <p:spPr/>
        <p:txBody>
          <a:bodyPr/>
          <a:lstStyle/>
          <a:p>
            <a:pPr eaLnBrk="1" hangingPunct="1"/>
            <a:r>
              <a:rPr lang="en-US" b="1">
                <a:solidFill>
                  <a:srgbClr val="FF4747"/>
                </a:solidFill>
              </a:rPr>
              <a:t>Perlakuan terhadap Guru gol II</a:t>
            </a:r>
          </a:p>
        </p:txBody>
      </p:sp>
      <p:sp>
        <p:nvSpPr>
          <p:cNvPr id="43011" name="Content Placeholder 2"/>
          <p:cNvSpPr>
            <a:spLocks noGrp="1"/>
          </p:cNvSpPr>
          <p:nvPr>
            <p:ph idx="4294967295"/>
          </p:nvPr>
        </p:nvSpPr>
        <p:spPr/>
        <p:txBody>
          <a:bodyPr/>
          <a:lstStyle/>
          <a:p>
            <a:pPr eaLnBrk="1" hangingPunct="1"/>
            <a:r>
              <a:rPr lang="en-US" dirty="0"/>
              <a:t>Guru yang </a:t>
            </a:r>
            <a:r>
              <a:rPr lang="en-US" dirty="0" err="1"/>
              <a:t>masih</a:t>
            </a:r>
            <a:r>
              <a:rPr lang="en-US" dirty="0"/>
              <a:t> </a:t>
            </a:r>
            <a:r>
              <a:rPr lang="en-US" dirty="0" err="1"/>
              <a:t>memiliki</a:t>
            </a:r>
            <a:r>
              <a:rPr lang="en-US" dirty="0"/>
              <a:t> </a:t>
            </a:r>
            <a:r>
              <a:rPr lang="en-US" dirty="0" err="1"/>
              <a:t>pangkat</a:t>
            </a:r>
            <a:r>
              <a:rPr lang="en-US" dirty="0"/>
              <a:t> </a:t>
            </a:r>
            <a:r>
              <a:rPr lang="en-US" dirty="0" err="1"/>
              <a:t>Pengatur</a:t>
            </a:r>
            <a:r>
              <a:rPr lang="en-US" dirty="0"/>
              <a:t> </a:t>
            </a:r>
            <a:r>
              <a:rPr lang="en-US" dirty="0" err="1"/>
              <a:t>Muda</a:t>
            </a:r>
            <a:r>
              <a:rPr lang="en-US" dirty="0"/>
              <a:t> GR II/a s/d </a:t>
            </a:r>
            <a:r>
              <a:rPr lang="en-US" dirty="0" err="1"/>
              <a:t>Pengatur</a:t>
            </a:r>
            <a:r>
              <a:rPr lang="en-US" dirty="0"/>
              <a:t> TK.I GR II/d, </a:t>
            </a:r>
          </a:p>
          <a:p>
            <a:pPr eaLnBrk="1" hangingPunct="1"/>
            <a:r>
              <a:rPr lang="en-US" dirty="0" err="1">
                <a:solidFill>
                  <a:srgbClr val="FF0000"/>
                </a:solidFill>
              </a:rPr>
              <a:t>sudah</a:t>
            </a:r>
            <a:r>
              <a:rPr lang="en-US" dirty="0"/>
              <a:t>  </a:t>
            </a:r>
            <a:r>
              <a:rPr lang="en-US" dirty="0" err="1"/>
              <a:t>memiliki</a:t>
            </a:r>
            <a:r>
              <a:rPr lang="en-US" dirty="0"/>
              <a:t> </a:t>
            </a:r>
            <a:r>
              <a:rPr lang="en-US" dirty="0" err="1"/>
              <a:t>ijazah</a:t>
            </a:r>
            <a:r>
              <a:rPr lang="en-US" dirty="0"/>
              <a:t> S.1/D.IV linear, </a:t>
            </a:r>
          </a:p>
          <a:p>
            <a:pPr eaLnBrk="1" hangingPunct="1"/>
            <a:r>
              <a:rPr lang="en-US" dirty="0" err="1"/>
              <a:t>yg</a:t>
            </a:r>
            <a:r>
              <a:rPr lang="en-US" dirty="0"/>
              <a:t> </a:t>
            </a:r>
            <a:r>
              <a:rPr lang="en-US" dirty="0" err="1"/>
              <a:t>sudah</a:t>
            </a:r>
            <a:r>
              <a:rPr lang="en-US" dirty="0"/>
              <a:t> </a:t>
            </a:r>
            <a:r>
              <a:rPr lang="en-US" dirty="0" err="1"/>
              <a:t>diangkat</a:t>
            </a:r>
            <a:r>
              <a:rPr lang="en-US" dirty="0"/>
              <a:t> JFT Guru </a:t>
            </a:r>
          </a:p>
          <a:p>
            <a:pPr eaLnBrk="1" hangingPunct="1"/>
            <a:r>
              <a:rPr lang="en-US" dirty="0" err="1">
                <a:solidFill>
                  <a:srgbClr val="FF0000"/>
                </a:solidFill>
              </a:rPr>
              <a:t>utk</a:t>
            </a:r>
            <a:r>
              <a:rPr lang="en-US" dirty="0">
                <a:solidFill>
                  <a:srgbClr val="FF0000"/>
                </a:solidFill>
              </a:rPr>
              <a:t> KP </a:t>
            </a:r>
            <a:r>
              <a:rPr lang="en-US" dirty="0" err="1">
                <a:solidFill>
                  <a:srgbClr val="FF0000"/>
                </a:solidFill>
              </a:rPr>
              <a:t>ke</a:t>
            </a:r>
            <a:r>
              <a:rPr lang="en-US" dirty="0">
                <a:solidFill>
                  <a:srgbClr val="FF0000"/>
                </a:solidFill>
              </a:rPr>
              <a:t> III/a </a:t>
            </a:r>
            <a:r>
              <a:rPr lang="en-US" dirty="0" err="1">
                <a:solidFill>
                  <a:srgbClr val="FF0000"/>
                </a:solidFill>
              </a:rPr>
              <a:t>menggunakan</a:t>
            </a:r>
            <a:r>
              <a:rPr lang="en-US" dirty="0">
                <a:solidFill>
                  <a:srgbClr val="FF0000"/>
                </a:solidFill>
              </a:rPr>
              <a:t> </a:t>
            </a:r>
            <a:r>
              <a:rPr lang="en-US" dirty="0" err="1">
                <a:solidFill>
                  <a:srgbClr val="FF0000"/>
                </a:solidFill>
              </a:rPr>
              <a:t>mekanisme</a:t>
            </a:r>
            <a:r>
              <a:rPr lang="en-US" dirty="0">
                <a:solidFill>
                  <a:srgbClr val="FF0000"/>
                </a:solidFill>
              </a:rPr>
              <a:t> </a:t>
            </a:r>
            <a:r>
              <a:rPr lang="en-US" dirty="0" err="1">
                <a:solidFill>
                  <a:srgbClr val="FF0000"/>
                </a:solidFill>
              </a:rPr>
              <a:t>konversi</a:t>
            </a:r>
            <a:r>
              <a:rPr lang="en-US" dirty="0">
                <a:solidFill>
                  <a:srgbClr val="FF0000"/>
                </a:solidFill>
              </a:rPr>
              <a:t> AK 65%</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86D5A86E-5B18-41CD-BE58-F2ADB2C68235}"/>
              </a:ext>
            </a:extLst>
          </p:cNvPr>
          <p:cNvGraphicFramePr>
            <a:graphicFrameLocks noGrp="1"/>
          </p:cNvGraphicFramePr>
          <p:nvPr/>
        </p:nvGraphicFramePr>
        <p:xfrm>
          <a:off x="0" y="-27384"/>
          <a:ext cx="9144000" cy="6048675"/>
        </p:xfrm>
        <a:graphic>
          <a:graphicData uri="http://schemas.openxmlformats.org/drawingml/2006/table">
            <a:tbl>
              <a:tblPr firstRow="1" bandRow="1">
                <a:tableStyleId>{5C22544A-7EE6-4342-B048-85BDC9FD1C3A}</a:tableStyleId>
              </a:tblPr>
              <a:tblGrid>
                <a:gridCol w="659026">
                  <a:extLst>
                    <a:ext uri="{9D8B030D-6E8A-4147-A177-3AD203B41FA5}">
                      <a16:colId xmlns:a16="http://schemas.microsoft.com/office/drawing/2014/main" val="3833853589"/>
                    </a:ext>
                  </a:extLst>
                </a:gridCol>
                <a:gridCol w="5684108">
                  <a:extLst>
                    <a:ext uri="{9D8B030D-6E8A-4147-A177-3AD203B41FA5}">
                      <a16:colId xmlns:a16="http://schemas.microsoft.com/office/drawing/2014/main" val="642463603"/>
                    </a:ext>
                  </a:extLst>
                </a:gridCol>
                <a:gridCol w="2800866">
                  <a:extLst>
                    <a:ext uri="{9D8B030D-6E8A-4147-A177-3AD203B41FA5}">
                      <a16:colId xmlns:a16="http://schemas.microsoft.com/office/drawing/2014/main" val="2618443243"/>
                    </a:ext>
                  </a:extLst>
                </a:gridCol>
              </a:tblGrid>
              <a:tr h="403245">
                <a:tc rowSpan="2">
                  <a:txBody>
                    <a:bodyPr/>
                    <a:lstStyle/>
                    <a:p>
                      <a:pPr algn="ctr"/>
                      <a:r>
                        <a:rPr lang="en-US" sz="1600" dirty="0">
                          <a:latin typeface="Bookman Old Style" panose="02050604050505020204" pitchFamily="18" charset="0"/>
                        </a:rPr>
                        <a:t>No</a:t>
                      </a:r>
                      <a:endParaRPr lang="id-ID" sz="1600" dirty="0">
                        <a:latin typeface="Bookman Old Style" panose="02050604050505020204" pitchFamily="18" charset="0"/>
                      </a:endParaRPr>
                    </a:p>
                  </a:txBody>
                  <a:tcPr anchor="ctr"/>
                </a:tc>
                <a:tc gridSpan="2">
                  <a:txBody>
                    <a:bodyPr/>
                    <a:lstStyle/>
                    <a:p>
                      <a:pPr algn="ctr"/>
                      <a:r>
                        <a:rPr lang="en-US" sz="1600" dirty="0" err="1">
                          <a:latin typeface="Bookman Old Style" panose="02050604050505020204" pitchFamily="18" charset="0"/>
                        </a:rPr>
                        <a:t>Penyesuaian</a:t>
                      </a:r>
                      <a:r>
                        <a:rPr lang="en-US" sz="1600" dirty="0">
                          <a:latin typeface="Bookman Old Style" panose="02050604050505020204" pitchFamily="18" charset="0"/>
                        </a:rPr>
                        <a:t> </a:t>
                      </a:r>
                      <a:r>
                        <a:rPr lang="en-US" sz="1600" dirty="0" err="1">
                          <a:latin typeface="Bookman Old Style" panose="02050604050505020204" pitchFamily="18" charset="0"/>
                        </a:rPr>
                        <a:t>Jabatan</a:t>
                      </a:r>
                      <a:r>
                        <a:rPr lang="en-US" sz="1600" dirty="0">
                          <a:latin typeface="Bookman Old Style" panose="02050604050505020204" pitchFamily="18" charset="0"/>
                        </a:rPr>
                        <a:t> Guru </a:t>
                      </a:r>
                      <a:r>
                        <a:rPr lang="en-US" sz="1600" dirty="0" err="1">
                          <a:latin typeface="Bookman Old Style" panose="02050604050505020204" pitchFamily="18" charset="0"/>
                        </a:rPr>
                        <a:t>Permendiknas</a:t>
                      </a:r>
                      <a:r>
                        <a:rPr lang="en-US" sz="1600" dirty="0">
                          <a:latin typeface="Bookman Old Style" panose="02050604050505020204" pitchFamily="18" charset="0"/>
                        </a:rPr>
                        <a:t> 38 Th.2010 </a:t>
                      </a:r>
                      <a:r>
                        <a:rPr lang="en-US" sz="1600" dirty="0" err="1">
                          <a:latin typeface="Bookman Old Style" panose="02050604050505020204" pitchFamily="18" charset="0"/>
                        </a:rPr>
                        <a:t>Tgl</a:t>
                      </a:r>
                      <a:r>
                        <a:rPr lang="en-US" sz="1600" dirty="0">
                          <a:latin typeface="Bookman Old Style" panose="02050604050505020204" pitchFamily="18" charset="0"/>
                        </a:rPr>
                        <a:t>. 22 </a:t>
                      </a:r>
                      <a:r>
                        <a:rPr lang="en-US" sz="1600" dirty="0" err="1">
                          <a:latin typeface="Bookman Old Style" panose="02050604050505020204" pitchFamily="18" charset="0"/>
                        </a:rPr>
                        <a:t>Desember</a:t>
                      </a:r>
                      <a:r>
                        <a:rPr lang="en-US" sz="1600" dirty="0">
                          <a:latin typeface="Bookman Old Style" panose="02050604050505020204" pitchFamily="18" charset="0"/>
                        </a:rPr>
                        <a:t> 2010</a:t>
                      </a:r>
                      <a:endParaRPr lang="id-ID" sz="1600" dirty="0">
                        <a:latin typeface="Bookman Old Style" panose="02050604050505020204" pitchFamily="18" charset="0"/>
                      </a:endParaRPr>
                    </a:p>
                  </a:txBody>
                  <a:tcPr anchor="ctr"/>
                </a:tc>
                <a:tc hMerge="1">
                  <a:txBody>
                    <a:bodyPr/>
                    <a:lstStyle/>
                    <a:p>
                      <a:endParaRPr lang="id-ID" dirty="0"/>
                    </a:p>
                  </a:txBody>
                  <a:tcPr/>
                </a:tc>
                <a:extLst>
                  <a:ext uri="{0D108BD9-81ED-4DB2-BD59-A6C34878D82A}">
                    <a16:rowId xmlns:a16="http://schemas.microsoft.com/office/drawing/2014/main" val="1791699361"/>
                  </a:ext>
                </a:extLst>
              </a:tr>
              <a:tr h="403245">
                <a:tc vMerge="1">
                  <a:txBody>
                    <a:bodyPr/>
                    <a:lstStyle/>
                    <a:p>
                      <a:endParaRPr lang="id-ID" dirty="0"/>
                    </a:p>
                  </a:txBody>
                  <a:tcPr/>
                </a:tc>
                <a:tc>
                  <a:txBody>
                    <a:bodyPr/>
                    <a:lstStyle/>
                    <a:p>
                      <a:pPr algn="ctr"/>
                      <a:r>
                        <a:rPr lang="en-US" sz="1600" dirty="0">
                          <a:latin typeface="Bookman Old Style" panose="02050604050505020204" pitchFamily="18" charset="0"/>
                        </a:rPr>
                        <a:t>Lama</a:t>
                      </a:r>
                      <a:endParaRPr lang="id-ID" sz="1600" dirty="0">
                        <a:latin typeface="Bookman Old Style" panose="02050604050505020204" pitchFamily="18" charset="0"/>
                      </a:endParaRPr>
                    </a:p>
                  </a:txBody>
                  <a:tcPr anchor="ctr"/>
                </a:tc>
                <a:tc>
                  <a:txBody>
                    <a:bodyPr/>
                    <a:lstStyle/>
                    <a:p>
                      <a:pPr algn="ctr"/>
                      <a:r>
                        <a:rPr lang="en-US" sz="1600" dirty="0" err="1">
                          <a:latin typeface="Bookman Old Style" panose="02050604050505020204" pitchFamily="18" charset="0"/>
                        </a:rPr>
                        <a:t>Baru</a:t>
                      </a:r>
                      <a:endParaRPr lang="id-ID" sz="1600" dirty="0">
                        <a:latin typeface="Bookman Old Style" panose="02050604050505020204" pitchFamily="18" charset="0"/>
                      </a:endParaRPr>
                    </a:p>
                  </a:txBody>
                  <a:tcPr anchor="ctr"/>
                </a:tc>
                <a:extLst>
                  <a:ext uri="{0D108BD9-81ED-4DB2-BD59-A6C34878D82A}">
                    <a16:rowId xmlns:a16="http://schemas.microsoft.com/office/drawing/2014/main" val="38900978"/>
                  </a:ext>
                </a:extLst>
              </a:tr>
              <a:tr h="403245">
                <a:tc>
                  <a:txBody>
                    <a:bodyPr/>
                    <a:lstStyle/>
                    <a:p>
                      <a:pPr algn="ctr"/>
                      <a:r>
                        <a:rPr lang="en-US" sz="1600" dirty="0">
                          <a:latin typeface="Bookman Old Style" panose="02050604050505020204" pitchFamily="18" charset="0"/>
                        </a:rPr>
                        <a:t>1</a:t>
                      </a:r>
                      <a:endParaRPr lang="id-ID" sz="1600" dirty="0">
                        <a:latin typeface="Bookman Old Style" panose="02050604050505020204" pitchFamily="18" charset="0"/>
                      </a:endParaRPr>
                    </a:p>
                  </a:txBody>
                  <a:tcPr anchor="ctr">
                    <a:solidFill>
                      <a:srgbClr val="FF00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600" b="0" i="0" u="none" strike="noStrike" kern="1200" baseline="0" dirty="0">
                          <a:solidFill>
                            <a:schemeClr val="dk1"/>
                          </a:solidFill>
                          <a:latin typeface="Bookman Old Style" panose="02050604050505020204" pitchFamily="18" charset="0"/>
                          <a:ea typeface="+mn-ea"/>
                          <a:cs typeface="+mn-cs"/>
                        </a:rPr>
                        <a:t>Guru Pratama / Pengatur Muda, II/a 	</a:t>
                      </a:r>
                    </a:p>
                  </a:txBody>
                  <a:tcPr anchor="ctr">
                    <a:solidFill>
                      <a:srgbClr val="FF0000"/>
                    </a:solidFill>
                  </a:tcPr>
                </a:tc>
                <a:tc>
                  <a:txBody>
                    <a:bodyPr/>
                    <a:lstStyle/>
                    <a:p>
                      <a:r>
                        <a:rPr lang="en-US" sz="1600" dirty="0">
                          <a:latin typeface="Bookman Old Style" panose="02050604050505020204" pitchFamily="18" charset="0"/>
                        </a:rPr>
                        <a:t>-</a:t>
                      </a:r>
                      <a:endParaRPr lang="id-ID" sz="1600" dirty="0">
                        <a:latin typeface="Bookman Old Style" panose="02050604050505020204" pitchFamily="18" charset="0"/>
                      </a:endParaRPr>
                    </a:p>
                  </a:txBody>
                  <a:tcPr anchor="ctr">
                    <a:solidFill>
                      <a:srgbClr val="FF0000"/>
                    </a:solidFill>
                  </a:tcPr>
                </a:tc>
                <a:extLst>
                  <a:ext uri="{0D108BD9-81ED-4DB2-BD59-A6C34878D82A}">
                    <a16:rowId xmlns:a16="http://schemas.microsoft.com/office/drawing/2014/main" val="510869656"/>
                  </a:ext>
                </a:extLst>
              </a:tr>
              <a:tr h="403245">
                <a:tc>
                  <a:txBody>
                    <a:bodyPr/>
                    <a:lstStyle/>
                    <a:p>
                      <a:pPr algn="ctr"/>
                      <a:r>
                        <a:rPr lang="en-US" sz="1600" dirty="0">
                          <a:latin typeface="Bookman Old Style" panose="02050604050505020204" pitchFamily="18" charset="0"/>
                        </a:rPr>
                        <a:t>2</a:t>
                      </a:r>
                      <a:endParaRPr lang="id-ID" sz="1600" dirty="0">
                        <a:latin typeface="Bookman Old Style" panose="02050604050505020204" pitchFamily="18" charset="0"/>
                      </a:endParaRPr>
                    </a:p>
                  </a:txBody>
                  <a:tcPr anchor="ctr">
                    <a:solidFill>
                      <a:srgbClr val="FF00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Pratama TK I / Pengatur Muda TK 1, II/b </a:t>
                      </a:r>
                    </a:p>
                  </a:txBody>
                  <a:tcPr anchor="ctr">
                    <a:solidFill>
                      <a:srgbClr val="FF0000"/>
                    </a:solidFill>
                  </a:tcPr>
                </a:tc>
                <a:tc>
                  <a:txBody>
                    <a:bodyPr/>
                    <a:lstStyle/>
                    <a:p>
                      <a:r>
                        <a:rPr lang="en-US" sz="1600" dirty="0">
                          <a:latin typeface="Bookman Old Style" panose="02050604050505020204" pitchFamily="18" charset="0"/>
                        </a:rPr>
                        <a:t>-</a:t>
                      </a:r>
                      <a:endParaRPr lang="id-ID" sz="1600" dirty="0">
                        <a:latin typeface="Bookman Old Style" panose="02050604050505020204" pitchFamily="18" charset="0"/>
                      </a:endParaRPr>
                    </a:p>
                  </a:txBody>
                  <a:tcPr anchor="ctr">
                    <a:solidFill>
                      <a:srgbClr val="FF0000"/>
                    </a:solidFill>
                  </a:tcPr>
                </a:tc>
                <a:extLst>
                  <a:ext uri="{0D108BD9-81ED-4DB2-BD59-A6C34878D82A}">
                    <a16:rowId xmlns:a16="http://schemas.microsoft.com/office/drawing/2014/main" val="2799795372"/>
                  </a:ext>
                </a:extLst>
              </a:tr>
              <a:tr h="403245">
                <a:tc>
                  <a:txBody>
                    <a:bodyPr/>
                    <a:lstStyle/>
                    <a:p>
                      <a:pPr algn="ctr"/>
                      <a:r>
                        <a:rPr lang="en-US" sz="1600" dirty="0">
                          <a:latin typeface="Bookman Old Style" panose="02050604050505020204" pitchFamily="18" charset="0"/>
                        </a:rPr>
                        <a:t>3</a:t>
                      </a:r>
                      <a:endParaRPr lang="id-ID" sz="1600" dirty="0">
                        <a:latin typeface="Bookman Old Style" panose="02050604050505020204" pitchFamily="18" charset="0"/>
                      </a:endParaRPr>
                    </a:p>
                  </a:txBody>
                  <a:tcPr anchor="ctr">
                    <a:solidFill>
                      <a:srgbClr val="FF00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600" b="0" i="0" u="none" strike="noStrike" kern="1200" baseline="0" dirty="0">
                          <a:solidFill>
                            <a:schemeClr val="dk1"/>
                          </a:solidFill>
                          <a:latin typeface="Bookman Old Style" panose="02050604050505020204" pitchFamily="18" charset="0"/>
                          <a:ea typeface="+mn-ea"/>
                          <a:cs typeface="+mn-cs"/>
                        </a:rPr>
                        <a:t>Guru Muda / Pengatur, II/c </a:t>
                      </a:r>
                    </a:p>
                  </a:txBody>
                  <a:tcPr anchor="ctr">
                    <a:solidFill>
                      <a:srgbClr val="FF0000"/>
                    </a:solidFill>
                  </a:tcPr>
                </a:tc>
                <a:tc>
                  <a:txBody>
                    <a:bodyPr/>
                    <a:lstStyle/>
                    <a:p>
                      <a:r>
                        <a:rPr lang="en-US" sz="1600" dirty="0">
                          <a:latin typeface="Bookman Old Style" panose="02050604050505020204" pitchFamily="18" charset="0"/>
                        </a:rPr>
                        <a:t>-</a:t>
                      </a:r>
                      <a:endParaRPr lang="id-ID" sz="1600" dirty="0">
                        <a:latin typeface="Bookman Old Style" panose="02050604050505020204" pitchFamily="18" charset="0"/>
                      </a:endParaRPr>
                    </a:p>
                  </a:txBody>
                  <a:tcPr anchor="ctr">
                    <a:solidFill>
                      <a:srgbClr val="FF0000"/>
                    </a:solidFill>
                  </a:tcPr>
                </a:tc>
                <a:extLst>
                  <a:ext uri="{0D108BD9-81ED-4DB2-BD59-A6C34878D82A}">
                    <a16:rowId xmlns:a16="http://schemas.microsoft.com/office/drawing/2014/main" val="3435508666"/>
                  </a:ext>
                </a:extLst>
              </a:tr>
              <a:tr h="403245">
                <a:tc>
                  <a:txBody>
                    <a:bodyPr/>
                    <a:lstStyle/>
                    <a:p>
                      <a:pPr algn="ctr"/>
                      <a:r>
                        <a:rPr lang="en-US" sz="1600" dirty="0">
                          <a:latin typeface="Bookman Old Style" panose="02050604050505020204" pitchFamily="18" charset="0"/>
                        </a:rPr>
                        <a:t>4</a:t>
                      </a:r>
                      <a:endParaRPr lang="id-ID" sz="1600" dirty="0">
                        <a:latin typeface="Bookman Old Style" panose="02050604050505020204" pitchFamily="18" charset="0"/>
                      </a:endParaRPr>
                    </a:p>
                  </a:txBody>
                  <a:tcPr anchor="ctr">
                    <a:solidFill>
                      <a:srgbClr val="FF00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Muda TK I / Pengatur TK I, II/d </a:t>
                      </a:r>
                    </a:p>
                  </a:txBody>
                  <a:tcPr anchor="ctr">
                    <a:solidFill>
                      <a:srgbClr val="FF0000"/>
                    </a:solidFill>
                  </a:tcPr>
                </a:tc>
                <a:tc>
                  <a:txBody>
                    <a:bodyPr/>
                    <a:lstStyle/>
                    <a:p>
                      <a:r>
                        <a:rPr lang="en-US" sz="1600" dirty="0">
                          <a:latin typeface="Bookman Old Style" panose="02050604050505020204" pitchFamily="18" charset="0"/>
                        </a:rPr>
                        <a:t>-</a:t>
                      </a:r>
                      <a:endParaRPr lang="id-ID" sz="1600" dirty="0">
                        <a:latin typeface="Bookman Old Style" panose="02050604050505020204" pitchFamily="18" charset="0"/>
                      </a:endParaRPr>
                    </a:p>
                  </a:txBody>
                  <a:tcPr anchor="ctr">
                    <a:solidFill>
                      <a:srgbClr val="FF0000"/>
                    </a:solidFill>
                  </a:tcPr>
                </a:tc>
                <a:extLst>
                  <a:ext uri="{0D108BD9-81ED-4DB2-BD59-A6C34878D82A}">
                    <a16:rowId xmlns:a16="http://schemas.microsoft.com/office/drawing/2014/main" val="295135391"/>
                  </a:ext>
                </a:extLst>
              </a:tr>
              <a:tr h="403245">
                <a:tc>
                  <a:txBody>
                    <a:bodyPr/>
                    <a:lstStyle/>
                    <a:p>
                      <a:pPr algn="ctr"/>
                      <a:r>
                        <a:rPr lang="en-US" sz="1600" dirty="0">
                          <a:latin typeface="Bookman Old Style" panose="02050604050505020204" pitchFamily="18" charset="0"/>
                        </a:rPr>
                        <a:t>5</a:t>
                      </a:r>
                      <a:endParaRPr lang="id-ID" sz="1600" dirty="0">
                        <a:latin typeface="Bookman Old Style" panose="02050604050505020204" pitchFamily="18" charset="0"/>
                      </a:endParaRP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600" b="0" i="0" u="none" strike="noStrike" kern="1200" baseline="0" dirty="0">
                          <a:solidFill>
                            <a:schemeClr val="dk1"/>
                          </a:solidFill>
                          <a:latin typeface="Bookman Old Style" panose="02050604050505020204" pitchFamily="18" charset="0"/>
                          <a:ea typeface="+mn-ea"/>
                          <a:cs typeface="+mn-cs"/>
                        </a:rPr>
                        <a:t>Guru Madya / Penata Muda, III/a </a:t>
                      </a: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Pertama, III/a 	</a:t>
                      </a:r>
                    </a:p>
                  </a:txBody>
                  <a:tcPr anchor="ctr">
                    <a:solidFill>
                      <a:srgbClr val="FFFF00"/>
                    </a:solidFill>
                  </a:tcPr>
                </a:tc>
                <a:extLst>
                  <a:ext uri="{0D108BD9-81ED-4DB2-BD59-A6C34878D82A}">
                    <a16:rowId xmlns:a16="http://schemas.microsoft.com/office/drawing/2014/main" val="4224588509"/>
                  </a:ext>
                </a:extLst>
              </a:tr>
              <a:tr h="403245">
                <a:tc>
                  <a:txBody>
                    <a:bodyPr/>
                    <a:lstStyle/>
                    <a:p>
                      <a:pPr algn="ctr"/>
                      <a:r>
                        <a:rPr lang="en-US" sz="1600" dirty="0">
                          <a:latin typeface="Bookman Old Style" panose="02050604050505020204" pitchFamily="18" charset="0"/>
                        </a:rPr>
                        <a:t>6</a:t>
                      </a:r>
                      <a:endParaRPr lang="id-ID" sz="1600" dirty="0">
                        <a:latin typeface="Bookman Old Style" panose="02050604050505020204" pitchFamily="18" charset="0"/>
                      </a:endParaRP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600" b="0" i="0" u="none" strike="noStrike" kern="1200" baseline="0" dirty="0">
                          <a:solidFill>
                            <a:schemeClr val="dk1"/>
                          </a:solidFill>
                          <a:latin typeface="Bookman Old Style" panose="02050604050505020204" pitchFamily="18" charset="0"/>
                          <a:ea typeface="+mn-ea"/>
                          <a:cs typeface="+mn-cs"/>
                        </a:rPr>
                        <a:t>Guru Madya TK I / Penata Muda TK I, III/b 	</a:t>
                      </a: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Pertama, III/b </a:t>
                      </a:r>
                    </a:p>
                  </a:txBody>
                  <a:tcPr anchor="ctr">
                    <a:solidFill>
                      <a:srgbClr val="FFFF00"/>
                    </a:solidFill>
                  </a:tcPr>
                </a:tc>
                <a:extLst>
                  <a:ext uri="{0D108BD9-81ED-4DB2-BD59-A6C34878D82A}">
                    <a16:rowId xmlns:a16="http://schemas.microsoft.com/office/drawing/2014/main" val="67957000"/>
                  </a:ext>
                </a:extLst>
              </a:tr>
              <a:tr h="403245">
                <a:tc>
                  <a:txBody>
                    <a:bodyPr/>
                    <a:lstStyle/>
                    <a:p>
                      <a:pPr algn="ctr"/>
                      <a:r>
                        <a:rPr lang="en-US" sz="1600" dirty="0">
                          <a:latin typeface="Bookman Old Style" panose="02050604050505020204" pitchFamily="18" charset="0"/>
                        </a:rPr>
                        <a:t>7</a:t>
                      </a:r>
                      <a:endParaRPr lang="id-ID" sz="1600" dirty="0">
                        <a:latin typeface="Bookman Old Style" panose="02050604050505020204" pitchFamily="18" charset="0"/>
                      </a:endParaRPr>
                    </a:p>
                  </a:txBody>
                  <a:tcPr anchor="ctr">
                    <a:solidFill>
                      <a:srgbClr val="92D05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Dewasa / Penata, III/c 	</a:t>
                      </a:r>
                    </a:p>
                  </a:txBody>
                  <a:tcPr anchor="ctr">
                    <a:solidFill>
                      <a:srgbClr val="92D05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Muda, III/c 	</a:t>
                      </a:r>
                    </a:p>
                  </a:txBody>
                  <a:tcPr anchor="ctr">
                    <a:solidFill>
                      <a:srgbClr val="92D050"/>
                    </a:solidFill>
                  </a:tcPr>
                </a:tc>
                <a:extLst>
                  <a:ext uri="{0D108BD9-81ED-4DB2-BD59-A6C34878D82A}">
                    <a16:rowId xmlns:a16="http://schemas.microsoft.com/office/drawing/2014/main" val="3471536137"/>
                  </a:ext>
                </a:extLst>
              </a:tr>
              <a:tr h="403245">
                <a:tc>
                  <a:txBody>
                    <a:bodyPr/>
                    <a:lstStyle/>
                    <a:p>
                      <a:pPr algn="ctr"/>
                      <a:r>
                        <a:rPr lang="en-US" sz="1600" dirty="0">
                          <a:latin typeface="Bookman Old Style" panose="02050604050505020204" pitchFamily="18" charset="0"/>
                        </a:rPr>
                        <a:t>8</a:t>
                      </a:r>
                      <a:endParaRPr lang="id-ID" sz="1600" dirty="0">
                        <a:latin typeface="Bookman Old Style" panose="02050604050505020204" pitchFamily="18" charset="0"/>
                      </a:endParaRPr>
                    </a:p>
                  </a:txBody>
                  <a:tcPr anchor="ctr">
                    <a:solidFill>
                      <a:srgbClr val="92D05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Dewasa TK I / Penata TK I, III/d 	</a:t>
                      </a:r>
                    </a:p>
                  </a:txBody>
                  <a:tcPr anchor="ctr">
                    <a:solidFill>
                      <a:srgbClr val="92D05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Muda, III/d 	</a:t>
                      </a:r>
                    </a:p>
                  </a:txBody>
                  <a:tcPr anchor="ctr">
                    <a:solidFill>
                      <a:srgbClr val="92D050"/>
                    </a:solidFill>
                  </a:tcPr>
                </a:tc>
                <a:extLst>
                  <a:ext uri="{0D108BD9-81ED-4DB2-BD59-A6C34878D82A}">
                    <a16:rowId xmlns:a16="http://schemas.microsoft.com/office/drawing/2014/main" val="2438184747"/>
                  </a:ext>
                </a:extLst>
              </a:tr>
              <a:tr h="403245">
                <a:tc>
                  <a:txBody>
                    <a:bodyPr/>
                    <a:lstStyle/>
                    <a:p>
                      <a:pPr algn="ctr"/>
                      <a:r>
                        <a:rPr lang="en-US" sz="1600" dirty="0">
                          <a:latin typeface="Bookman Old Style" panose="02050604050505020204" pitchFamily="18" charset="0"/>
                        </a:rPr>
                        <a:t>9</a:t>
                      </a:r>
                      <a:endParaRPr lang="id-ID" sz="1600" dirty="0">
                        <a:latin typeface="Bookman Old Style" panose="02050604050505020204" pitchFamily="18" charset="0"/>
                      </a:endParaRPr>
                    </a:p>
                  </a:txBody>
                  <a:tcPr anchor="ctr">
                    <a:solidFill>
                      <a:srgbClr val="00B0F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Pembina / Pembina, IV/a 	</a:t>
                      </a:r>
                    </a:p>
                  </a:txBody>
                  <a:tcPr anchor="ctr">
                    <a:solidFill>
                      <a:srgbClr val="00B0F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Madya, IV/a 	</a:t>
                      </a:r>
                    </a:p>
                  </a:txBody>
                  <a:tcPr anchor="ctr">
                    <a:solidFill>
                      <a:srgbClr val="00B0F0"/>
                    </a:solidFill>
                  </a:tcPr>
                </a:tc>
                <a:extLst>
                  <a:ext uri="{0D108BD9-81ED-4DB2-BD59-A6C34878D82A}">
                    <a16:rowId xmlns:a16="http://schemas.microsoft.com/office/drawing/2014/main" val="885682092"/>
                  </a:ext>
                </a:extLst>
              </a:tr>
              <a:tr h="403245">
                <a:tc>
                  <a:txBody>
                    <a:bodyPr/>
                    <a:lstStyle/>
                    <a:p>
                      <a:pPr algn="ctr"/>
                      <a:r>
                        <a:rPr lang="en-US" sz="1600" dirty="0">
                          <a:latin typeface="Bookman Old Style" panose="02050604050505020204" pitchFamily="18" charset="0"/>
                        </a:rPr>
                        <a:t>10</a:t>
                      </a:r>
                      <a:endParaRPr lang="id-ID" sz="1600" dirty="0">
                        <a:latin typeface="Bookman Old Style" panose="02050604050505020204" pitchFamily="18" charset="0"/>
                      </a:endParaRPr>
                    </a:p>
                  </a:txBody>
                  <a:tcPr anchor="ctr">
                    <a:solidFill>
                      <a:srgbClr val="00B0F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Pembina TK I / Pembina TK I, IV/b 	</a:t>
                      </a:r>
                    </a:p>
                  </a:txBody>
                  <a:tcPr anchor="ctr">
                    <a:solidFill>
                      <a:srgbClr val="00B0F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Madya, IV/b 	</a:t>
                      </a:r>
                    </a:p>
                  </a:txBody>
                  <a:tcPr anchor="ctr">
                    <a:solidFill>
                      <a:srgbClr val="00B0F0"/>
                    </a:solidFill>
                  </a:tcPr>
                </a:tc>
                <a:extLst>
                  <a:ext uri="{0D108BD9-81ED-4DB2-BD59-A6C34878D82A}">
                    <a16:rowId xmlns:a16="http://schemas.microsoft.com/office/drawing/2014/main" val="1681831233"/>
                  </a:ext>
                </a:extLst>
              </a:tr>
              <a:tr h="403245">
                <a:tc>
                  <a:txBody>
                    <a:bodyPr/>
                    <a:lstStyle/>
                    <a:p>
                      <a:pPr algn="ctr"/>
                      <a:r>
                        <a:rPr lang="en-US" sz="1600" dirty="0">
                          <a:latin typeface="Bookman Old Style" panose="02050604050505020204" pitchFamily="18" charset="0"/>
                        </a:rPr>
                        <a:t>11</a:t>
                      </a:r>
                      <a:endParaRPr lang="id-ID" sz="1600" dirty="0">
                        <a:latin typeface="Bookman Old Style" panose="02050604050505020204" pitchFamily="18" charset="0"/>
                      </a:endParaRPr>
                    </a:p>
                  </a:txBody>
                  <a:tcPr anchor="ctr">
                    <a:solidFill>
                      <a:srgbClr val="00B0F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600" b="0" i="0" u="none" strike="noStrike" kern="1200" baseline="0" dirty="0">
                          <a:solidFill>
                            <a:schemeClr val="dk1"/>
                          </a:solidFill>
                          <a:latin typeface="Bookman Old Style" panose="02050604050505020204" pitchFamily="18" charset="0"/>
                          <a:ea typeface="+mn-ea"/>
                          <a:cs typeface="+mn-cs"/>
                        </a:rPr>
                        <a:t>Guru Utama Muda / Pembina Utama Muda, IV/c </a:t>
                      </a:r>
                    </a:p>
                  </a:txBody>
                  <a:tcPr anchor="ctr">
                    <a:solidFill>
                      <a:srgbClr val="00B0F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Madya, IV/c 	</a:t>
                      </a:r>
                    </a:p>
                  </a:txBody>
                  <a:tcPr anchor="ctr">
                    <a:solidFill>
                      <a:srgbClr val="00B0F0"/>
                    </a:solidFill>
                  </a:tcPr>
                </a:tc>
                <a:extLst>
                  <a:ext uri="{0D108BD9-81ED-4DB2-BD59-A6C34878D82A}">
                    <a16:rowId xmlns:a16="http://schemas.microsoft.com/office/drawing/2014/main" val="3455174324"/>
                  </a:ext>
                </a:extLst>
              </a:tr>
              <a:tr h="403245">
                <a:tc>
                  <a:txBody>
                    <a:bodyPr/>
                    <a:lstStyle/>
                    <a:p>
                      <a:pPr algn="ctr"/>
                      <a:r>
                        <a:rPr lang="en-US" sz="1600" dirty="0">
                          <a:latin typeface="Bookman Old Style" panose="02050604050505020204" pitchFamily="18" charset="0"/>
                        </a:rPr>
                        <a:t>12</a:t>
                      </a:r>
                      <a:endParaRPr lang="id-ID" sz="1600" dirty="0">
                        <a:latin typeface="Bookman Old Style" panose="02050604050505020204" pitchFamily="18" charset="0"/>
                      </a:endParaRP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Utama Madya / Pembina Utama Madya, IV/d </a:t>
                      </a: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Utama, IV/d 	</a:t>
                      </a:r>
                    </a:p>
                  </a:txBody>
                  <a:tcPr anchor="ctr">
                    <a:solidFill>
                      <a:srgbClr val="FFFF00"/>
                    </a:solidFill>
                  </a:tcPr>
                </a:tc>
                <a:extLst>
                  <a:ext uri="{0D108BD9-81ED-4DB2-BD59-A6C34878D82A}">
                    <a16:rowId xmlns:a16="http://schemas.microsoft.com/office/drawing/2014/main" val="3655825808"/>
                  </a:ext>
                </a:extLst>
              </a:tr>
              <a:tr h="403245">
                <a:tc>
                  <a:txBody>
                    <a:bodyPr/>
                    <a:lstStyle/>
                    <a:p>
                      <a:pPr algn="ctr"/>
                      <a:r>
                        <a:rPr lang="en-US" sz="1600" dirty="0">
                          <a:latin typeface="Bookman Old Style" panose="02050604050505020204" pitchFamily="18" charset="0"/>
                        </a:rPr>
                        <a:t>13</a:t>
                      </a:r>
                      <a:endParaRPr lang="id-ID" sz="1600" dirty="0">
                        <a:latin typeface="Bookman Old Style" panose="02050604050505020204" pitchFamily="18" charset="0"/>
                      </a:endParaRP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pt-BR" sz="1600" b="0" i="0" u="none" strike="noStrike" kern="1200" baseline="0" dirty="0">
                          <a:solidFill>
                            <a:schemeClr val="dk1"/>
                          </a:solidFill>
                          <a:latin typeface="Bookman Old Style" panose="02050604050505020204" pitchFamily="18" charset="0"/>
                          <a:ea typeface="+mn-ea"/>
                          <a:cs typeface="+mn-cs"/>
                        </a:rPr>
                        <a:t>Guru Utama / Pembina Utama, IV/e </a:t>
                      </a:r>
                    </a:p>
                  </a:txBody>
                  <a:tcPr anchor="ctr">
                    <a:solidFill>
                      <a:srgbClr val="FFFF00"/>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Guru Utama, IV/e 	</a:t>
                      </a:r>
                    </a:p>
                  </a:txBody>
                  <a:tcPr anchor="ctr">
                    <a:solidFill>
                      <a:srgbClr val="FFFF00"/>
                    </a:solidFill>
                  </a:tcPr>
                </a:tc>
                <a:extLst>
                  <a:ext uri="{0D108BD9-81ED-4DB2-BD59-A6C34878D82A}">
                    <a16:rowId xmlns:a16="http://schemas.microsoft.com/office/drawing/2014/main" val="950307691"/>
                  </a:ext>
                </a:extLst>
              </a:tr>
            </a:tbl>
          </a:graphicData>
        </a:graphic>
      </p:graphicFrame>
    </p:spTree>
    <p:extLst>
      <p:ext uri="{BB962C8B-B14F-4D97-AF65-F5344CB8AC3E}">
        <p14:creationId xmlns:p14="http://schemas.microsoft.com/office/powerpoint/2010/main" val="23824338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3314B-9192-4889-93B6-0A9ED618987B}"/>
              </a:ext>
            </a:extLst>
          </p:cNvPr>
          <p:cNvSpPr>
            <a:spLocks noGrp="1"/>
          </p:cNvSpPr>
          <p:nvPr>
            <p:ph type="title"/>
          </p:nvPr>
        </p:nvSpPr>
        <p:spPr>
          <a:xfrm>
            <a:off x="457200" y="274638"/>
            <a:ext cx="8229600" cy="778098"/>
          </a:xfrm>
        </p:spPr>
        <p:txBody>
          <a:bodyPr>
            <a:noAutofit/>
          </a:bodyPr>
          <a:lstStyle/>
          <a:p>
            <a:r>
              <a:rPr lang="id-ID" sz="1800" dirty="0">
                <a:solidFill>
                  <a:srgbClr val="002060"/>
                </a:solidFill>
                <a:latin typeface="Bookman Old Style" panose="02050604050505020204" pitchFamily="18" charset="0"/>
              </a:rPr>
              <a:t>PERATURAN MENTERI PENDIDIKAN DAN KEBUDAYAAN REPUBLIK INDONESIA NOMOR 4 TAHUN 2014 </a:t>
            </a:r>
          </a:p>
        </p:txBody>
      </p:sp>
      <p:sp>
        <p:nvSpPr>
          <p:cNvPr id="3" name="Content Placeholder 2">
            <a:extLst>
              <a:ext uri="{FF2B5EF4-FFF2-40B4-BE49-F238E27FC236}">
                <a16:creationId xmlns:a16="http://schemas.microsoft.com/office/drawing/2014/main" id="{AA578757-FE98-4F0D-9F3F-F35DD0A29A01}"/>
              </a:ext>
            </a:extLst>
          </p:cNvPr>
          <p:cNvSpPr>
            <a:spLocks noGrp="1"/>
          </p:cNvSpPr>
          <p:nvPr>
            <p:ph idx="1"/>
          </p:nvPr>
        </p:nvSpPr>
        <p:spPr>
          <a:xfrm>
            <a:off x="457200" y="1052736"/>
            <a:ext cx="8229600" cy="5256584"/>
          </a:xfrm>
        </p:spPr>
        <p:txBody>
          <a:bodyPr>
            <a:normAutofit fontScale="62500" lnSpcReduction="20000"/>
          </a:bodyPr>
          <a:lstStyle/>
          <a:p>
            <a:pPr marL="0" indent="0">
              <a:lnSpc>
                <a:spcPct val="120000"/>
              </a:lnSpc>
              <a:buNone/>
            </a:pPr>
            <a:r>
              <a:rPr lang="en-US" dirty="0" err="1">
                <a:solidFill>
                  <a:srgbClr val="002060"/>
                </a:solidFill>
                <a:latin typeface="Bookman Old Style" panose="02050604050505020204" pitchFamily="18" charset="0"/>
              </a:rPr>
              <a:t>Pasal</a:t>
            </a:r>
            <a:r>
              <a:rPr lang="en-US" dirty="0">
                <a:solidFill>
                  <a:srgbClr val="002060"/>
                </a:solidFill>
                <a:latin typeface="Bookman Old Style" panose="02050604050505020204" pitchFamily="18" charset="0"/>
              </a:rPr>
              <a:t> 1</a:t>
            </a:r>
          </a:p>
          <a:p>
            <a:pPr marL="0" indent="0">
              <a:lnSpc>
                <a:spcPct val="120000"/>
              </a:lnSpc>
              <a:buNone/>
            </a:pPr>
            <a:r>
              <a:rPr lang="id-ID" dirty="0">
                <a:solidFill>
                  <a:srgbClr val="002060"/>
                </a:solidFill>
                <a:latin typeface="Bookman Old Style" panose="02050604050505020204" pitchFamily="18" charset="0"/>
              </a:rPr>
              <a:t>Penyesuaian penetapan angka kredit (PAK) guru Pegawai Negeri Sipil (PNS) merupakan penyesuaian angka kredit unsur dan subunsur kegiatan guru yang tercantum pada PAK guru yang ditetapkan oleh pejabat yang berwenang berdasarkan </a:t>
            </a:r>
            <a:r>
              <a:rPr lang="id-ID" b="1" u="sng" dirty="0">
                <a:solidFill>
                  <a:srgbClr val="002060"/>
                </a:solidFill>
                <a:latin typeface="Bookman Old Style" panose="02050604050505020204" pitchFamily="18" charset="0"/>
              </a:rPr>
              <a:t>Keputusan Menteri Pendayagunaan Aparatur Negara Nomor 84/1993</a:t>
            </a:r>
            <a:r>
              <a:rPr lang="id-ID" dirty="0">
                <a:solidFill>
                  <a:srgbClr val="002060"/>
                </a:solidFill>
                <a:latin typeface="Bookman Old Style" panose="02050604050505020204" pitchFamily="18" charset="0"/>
              </a:rPr>
              <a:t> tentang Jabatan Fungsional Guru dan Angka Kreditnya ke dalam angka kredit unsur dan subunsur kegiatan guru berdasarkan </a:t>
            </a:r>
            <a:r>
              <a:rPr lang="id-ID" b="1" u="sng" dirty="0">
                <a:solidFill>
                  <a:srgbClr val="002060"/>
                </a:solidFill>
                <a:latin typeface="Bookman Old Style" panose="02050604050505020204" pitchFamily="18" charset="0"/>
              </a:rPr>
              <a:t>Peraturan Menteri Negara Pendayagunaan Aparatur Negara dan Reformasi Birokrasi Nomor 16 Tahun 2009</a:t>
            </a:r>
            <a:r>
              <a:rPr lang="id-ID" dirty="0">
                <a:solidFill>
                  <a:srgbClr val="002060"/>
                </a:solidFill>
                <a:latin typeface="Bookman Old Style" panose="02050604050505020204" pitchFamily="18" charset="0"/>
              </a:rPr>
              <a:t> tentang Jabatan Fungsional Guru dan Angka Kreditnya.</a:t>
            </a:r>
            <a:endParaRPr lang="en-US" dirty="0">
              <a:solidFill>
                <a:srgbClr val="002060"/>
              </a:solidFill>
              <a:latin typeface="Bookman Old Style" panose="02050604050505020204" pitchFamily="18" charset="0"/>
            </a:endParaRPr>
          </a:p>
          <a:p>
            <a:pPr marL="0" indent="0">
              <a:lnSpc>
                <a:spcPct val="120000"/>
              </a:lnSpc>
              <a:buNone/>
            </a:pPr>
            <a:endParaRPr lang="en-US" dirty="0">
              <a:solidFill>
                <a:srgbClr val="002060"/>
              </a:solidFill>
              <a:latin typeface="Bookman Old Style" panose="02050604050505020204" pitchFamily="18" charset="0"/>
            </a:endParaRPr>
          </a:p>
          <a:p>
            <a:pPr marL="0" indent="0">
              <a:lnSpc>
                <a:spcPct val="120000"/>
              </a:lnSpc>
              <a:buNone/>
            </a:pPr>
            <a:r>
              <a:rPr lang="en-US" dirty="0" err="1">
                <a:solidFill>
                  <a:srgbClr val="002060"/>
                </a:solidFill>
                <a:latin typeface="Bookman Old Style" panose="02050604050505020204" pitchFamily="18" charset="0"/>
              </a:rPr>
              <a:t>Pasal</a:t>
            </a:r>
            <a:r>
              <a:rPr lang="en-US" dirty="0">
                <a:solidFill>
                  <a:srgbClr val="002060"/>
                </a:solidFill>
                <a:latin typeface="Bookman Old Style" panose="02050604050505020204" pitchFamily="18" charset="0"/>
              </a:rPr>
              <a:t> 2</a:t>
            </a:r>
          </a:p>
          <a:p>
            <a:pPr marL="0" indent="0">
              <a:lnSpc>
                <a:spcPct val="120000"/>
              </a:lnSpc>
              <a:buNone/>
            </a:pPr>
            <a:r>
              <a:rPr lang="id-ID" dirty="0">
                <a:solidFill>
                  <a:srgbClr val="002060"/>
                </a:solidFill>
                <a:latin typeface="Bookman Old Style" panose="02050604050505020204" pitchFamily="18" charset="0"/>
              </a:rPr>
              <a:t>Penyesuaian PAK guru PNS sebagaimana dimaksud dilakukan </a:t>
            </a:r>
            <a:r>
              <a:rPr lang="id-ID" b="1" u="sng" dirty="0">
                <a:solidFill>
                  <a:srgbClr val="002060"/>
                </a:solidFill>
                <a:latin typeface="Bookman Old Style" panose="02050604050505020204" pitchFamily="18" charset="0"/>
              </a:rPr>
              <a:t>berdasarkan PAK guru yang telah dipergunakan untuk penetapan keputusan kenaikan pangkat terakhir</a:t>
            </a:r>
            <a:r>
              <a:rPr lang="id-ID" dirty="0">
                <a:solidFill>
                  <a:srgbClr val="002060"/>
                </a:solidFill>
                <a:latin typeface="Bookman Old Style" panose="02050604050505020204" pitchFamily="18" charset="0"/>
              </a:rPr>
              <a:t> oleh pejabat yang berwenang. </a:t>
            </a:r>
          </a:p>
        </p:txBody>
      </p:sp>
    </p:spTree>
    <p:extLst>
      <p:ext uri="{BB962C8B-B14F-4D97-AF65-F5344CB8AC3E}">
        <p14:creationId xmlns:p14="http://schemas.microsoft.com/office/powerpoint/2010/main" val="12838431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C04E8E5C-FF45-4641-B424-C2AF7786A471}"/>
              </a:ext>
            </a:extLst>
          </p:cNvPr>
          <p:cNvGraphicFramePr>
            <a:graphicFrameLocks noGrp="1"/>
          </p:cNvGraphicFramePr>
          <p:nvPr/>
        </p:nvGraphicFramePr>
        <p:xfrm>
          <a:off x="0" y="-71438"/>
          <a:ext cx="9143999" cy="6976709"/>
        </p:xfrm>
        <a:graphic>
          <a:graphicData uri="http://schemas.openxmlformats.org/drawingml/2006/table">
            <a:tbl>
              <a:tblPr>
                <a:tableStyleId>{08FB837D-C827-4EFA-A057-4D05807E0F7C}</a:tableStyleId>
              </a:tblPr>
              <a:tblGrid>
                <a:gridCol w="258676">
                  <a:extLst>
                    <a:ext uri="{9D8B030D-6E8A-4147-A177-3AD203B41FA5}">
                      <a16:colId xmlns:a16="http://schemas.microsoft.com/office/drawing/2014/main" val="2169716783"/>
                    </a:ext>
                  </a:extLst>
                </a:gridCol>
                <a:gridCol w="2069409">
                  <a:extLst>
                    <a:ext uri="{9D8B030D-6E8A-4147-A177-3AD203B41FA5}">
                      <a16:colId xmlns:a16="http://schemas.microsoft.com/office/drawing/2014/main" val="1635002244"/>
                    </a:ext>
                  </a:extLst>
                </a:gridCol>
                <a:gridCol w="788347">
                  <a:extLst>
                    <a:ext uri="{9D8B030D-6E8A-4147-A177-3AD203B41FA5}">
                      <a16:colId xmlns:a16="http://schemas.microsoft.com/office/drawing/2014/main" val="3604143205"/>
                    </a:ext>
                  </a:extLst>
                </a:gridCol>
                <a:gridCol w="788347">
                  <a:extLst>
                    <a:ext uri="{9D8B030D-6E8A-4147-A177-3AD203B41FA5}">
                      <a16:colId xmlns:a16="http://schemas.microsoft.com/office/drawing/2014/main" val="2386732519"/>
                    </a:ext>
                  </a:extLst>
                </a:gridCol>
                <a:gridCol w="788347">
                  <a:extLst>
                    <a:ext uri="{9D8B030D-6E8A-4147-A177-3AD203B41FA5}">
                      <a16:colId xmlns:a16="http://schemas.microsoft.com/office/drawing/2014/main" val="1684897626"/>
                    </a:ext>
                  </a:extLst>
                </a:gridCol>
                <a:gridCol w="197087">
                  <a:extLst>
                    <a:ext uri="{9D8B030D-6E8A-4147-A177-3AD203B41FA5}">
                      <a16:colId xmlns:a16="http://schemas.microsoft.com/office/drawing/2014/main" val="2420872649"/>
                    </a:ext>
                  </a:extLst>
                </a:gridCol>
                <a:gridCol w="3268353">
                  <a:extLst>
                    <a:ext uri="{9D8B030D-6E8A-4147-A177-3AD203B41FA5}">
                      <a16:colId xmlns:a16="http://schemas.microsoft.com/office/drawing/2014/main" val="344928808"/>
                    </a:ext>
                  </a:extLst>
                </a:gridCol>
                <a:gridCol w="985433">
                  <a:extLst>
                    <a:ext uri="{9D8B030D-6E8A-4147-A177-3AD203B41FA5}">
                      <a16:colId xmlns:a16="http://schemas.microsoft.com/office/drawing/2014/main" val="709817707"/>
                    </a:ext>
                  </a:extLst>
                </a:gridCol>
              </a:tblGrid>
              <a:tr h="458296">
                <a:tc gridSpan="2">
                  <a:txBody>
                    <a:bodyPr/>
                    <a:lstStyle/>
                    <a:p>
                      <a:pPr algn="ctr" fontAlgn="b"/>
                      <a:r>
                        <a:rPr lang="id-ID" sz="1100" b="1" u="none" strike="noStrike">
                          <a:effectLst/>
                        </a:rPr>
                        <a:t>PAK NO : 96753/F/KP/2007</a:t>
                      </a:r>
                      <a:endParaRPr lang="id-ID" sz="1100" b="1" i="0" u="none" strike="noStrike">
                        <a:effectLst/>
                        <a:latin typeface="Arial" panose="020B0604020202020204" pitchFamily="34" charset="0"/>
                      </a:endParaRPr>
                    </a:p>
                  </a:txBody>
                  <a:tcPr marL="0" marR="0" marT="0" marB="0" anchor="ctr">
                    <a:solidFill>
                      <a:schemeClr val="bg1"/>
                    </a:solidFill>
                  </a:tcPr>
                </a:tc>
                <a:tc hMerge="1">
                  <a:txBody>
                    <a:bodyPr/>
                    <a:lstStyle/>
                    <a:p>
                      <a:endParaRPr lang="id-ID"/>
                    </a:p>
                  </a:txBody>
                  <a:tcPr/>
                </a:tc>
                <a:tc>
                  <a:txBody>
                    <a:bodyPr/>
                    <a:lstStyle/>
                    <a:p>
                      <a:pPr algn="ctr" fontAlgn="b"/>
                      <a:r>
                        <a:rPr lang="id-ID" sz="1100" b="1" u="none" strike="noStrike">
                          <a:effectLst/>
                        </a:rPr>
                        <a:t>LAMA</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BARU</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JUMLAH</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PENYESUAIAN PAK NO : 96753/F/KP/2007</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JUMLAH</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607274566"/>
                  </a:ext>
                </a:extLst>
              </a:tr>
              <a:tr h="311641">
                <a:tc>
                  <a:txBody>
                    <a:bodyPr/>
                    <a:lstStyle/>
                    <a:p>
                      <a:pPr algn="ctr" fontAlgn="b"/>
                      <a:r>
                        <a:rPr lang="id-ID" sz="1100" b="1" u="none" strike="noStrike">
                          <a:effectLst/>
                        </a:rPr>
                        <a:t>1</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Unsur Utama</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1</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Unsur Utama</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208432664"/>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a. Pendidikan</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a:effectLst/>
                        </a:rPr>
                        <a:t>a. Pendidikan</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3773070669"/>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1). Pendidikan Sekolah</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45,000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45,000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a:effectLst/>
                        </a:rPr>
                        <a:t>    1). Pendidikan Sekolah</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25,000</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364806177"/>
                  </a:ext>
                </a:extLst>
              </a:tr>
              <a:tr h="586619">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2).Diklat Kedinasan, memperoleh STTPL</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5,000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4,000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9,000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2).Diklat Prajabatan</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844458054"/>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732902608"/>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b. Proses Belajar Mengajar</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291,278</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183,264</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474,542</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b. Pembelajaran/bimbingan dan tugas tertentu</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947472548"/>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1). Proses Pembelajaran</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474,542</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3557120293"/>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2). Proses Bimbingan</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246013375"/>
                  </a:ext>
                </a:extLst>
              </a:tr>
              <a:tr h="659946">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ctr"/>
                      <a:r>
                        <a:rPr lang="id-ID" sz="1100" b="1" u="none" strike="noStrike" dirty="0">
                          <a:effectLst/>
                        </a:rPr>
                        <a:t>    3). Tugas Lain yang relevan dengan fungsi sekolah / madrasah</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3885165071"/>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c. Pengembangan Profesi</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12,000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12,000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c. Pengembangan Keprofesian Berkelanjutan</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983066998"/>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a:effectLst/>
                        </a:rPr>
                        <a:t>    1). Pengembangan Diri</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29,000</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032761056"/>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2). Publikasi Ilmiah</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12,000</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651465965"/>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ctr"/>
                      <a:r>
                        <a:rPr lang="id-ID" sz="1100" b="1" u="none" strike="noStrike" dirty="0">
                          <a:effectLst/>
                        </a:rPr>
                        <a:t>    3). Karya Inovatif</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795945810"/>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Jumlah</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341,278</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199,264</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540,542</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Jumlah Unsur Utama</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540,542</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583603164"/>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en-US" sz="1100" b="1" u="none" strike="noStrike" dirty="0">
                          <a:effectLst/>
                        </a:rPr>
                        <a:t>2</a:t>
                      </a:r>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Unsur Penunjang</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362713316"/>
                  </a:ext>
                </a:extLst>
              </a:tr>
              <a:tr h="311641">
                <a:tc>
                  <a:txBody>
                    <a:bodyPr/>
                    <a:lstStyle/>
                    <a:p>
                      <a:pPr algn="ctr" fontAlgn="b"/>
                      <a:r>
                        <a:rPr lang="id-ID" sz="1100" b="1" u="none" strike="noStrike">
                          <a:effectLst/>
                        </a:rPr>
                        <a:t>2</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Unsur Penunjang Proses</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68,515</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6,000</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74,515</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1).  Ijazah yang tidak Sesuai</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3642588793"/>
                  </a:ext>
                </a:extLst>
              </a:tr>
              <a:tr h="311641">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Belajar Mengajar</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u="none" strike="noStrike" dirty="0">
                          <a:effectLst/>
                        </a:rPr>
                        <a:t>    2).  Pendukung Tugas Baru</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id-ID" sz="1100" b="1" u="none" strike="noStrike" dirty="0">
                          <a:effectLst/>
                        </a:rPr>
                        <a:t> 74,515</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806389866"/>
                  </a:ext>
                </a:extLst>
              </a:tr>
              <a:tr h="549955">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es-ES" sz="1100" b="1" u="none" strike="noStrike" dirty="0">
                          <a:effectLst/>
                        </a:rPr>
                        <a:t>JUMLAH </a:t>
                      </a:r>
                      <a:r>
                        <a:rPr lang="es-ES" sz="1100" b="1" u="none" strike="noStrike" dirty="0" err="1">
                          <a:effectLst/>
                        </a:rPr>
                        <a:t>Unsur</a:t>
                      </a:r>
                      <a:r>
                        <a:rPr lang="es-ES" sz="1100" b="1" u="none" strike="noStrike" dirty="0">
                          <a:effectLst/>
                        </a:rPr>
                        <a:t> </a:t>
                      </a:r>
                      <a:r>
                        <a:rPr lang="es-ES" sz="1100" b="1" u="none" strike="noStrike" dirty="0" err="1">
                          <a:effectLst/>
                        </a:rPr>
                        <a:t>Utama</a:t>
                      </a:r>
                      <a:r>
                        <a:rPr lang="es-ES" sz="1100" b="1" u="none" strike="noStrike" dirty="0">
                          <a:effectLst/>
                        </a:rPr>
                        <a:t> dan </a:t>
                      </a:r>
                      <a:r>
                        <a:rPr lang="es-ES" sz="1100" b="1" u="none" strike="noStrike" dirty="0" err="1">
                          <a:effectLst/>
                        </a:rPr>
                        <a:t>Unsur</a:t>
                      </a:r>
                      <a:r>
                        <a:rPr lang="es-ES" sz="1100" b="1" u="none" strike="noStrike" dirty="0">
                          <a:effectLst/>
                        </a:rPr>
                        <a:t> </a:t>
                      </a:r>
                      <a:r>
                        <a:rPr lang="es-ES" sz="1100" b="1" u="none" strike="noStrike" dirty="0" err="1">
                          <a:effectLst/>
                        </a:rPr>
                        <a:t>Penunjang</a:t>
                      </a:r>
                      <a:endParaRPr lang="es-ES" sz="1100" b="1" i="0" u="none" strike="noStrike" dirty="0">
                        <a:effectLst/>
                        <a:latin typeface="+mn-lt"/>
                      </a:endParaRPr>
                    </a:p>
                  </a:txBody>
                  <a:tcPr marL="0" marR="0" marT="0" marB="0" anchor="ctr">
                    <a:solidFill>
                      <a:schemeClr val="bg1"/>
                    </a:solidFill>
                  </a:tcPr>
                </a:tc>
                <a:tc>
                  <a:txBody>
                    <a:bodyPr/>
                    <a:lstStyle/>
                    <a:p>
                      <a:pPr algn="ctr" fontAlgn="b"/>
                      <a:r>
                        <a:rPr lang="id-ID" sz="1100" b="1" u="none" strike="noStrike" dirty="0">
                          <a:effectLst/>
                        </a:rPr>
                        <a:t>409,793</a:t>
                      </a:r>
                      <a:endParaRPr lang="id-ID" sz="1100" b="1" i="0" u="none" strike="noStrike" dirty="0">
                        <a:effectLst/>
                        <a:latin typeface="+mn-lt"/>
                      </a:endParaRPr>
                    </a:p>
                  </a:txBody>
                  <a:tcPr marL="0" marR="0" marT="0" marB="0" anchor="ctr">
                    <a:solidFill>
                      <a:schemeClr val="bg1"/>
                    </a:solidFill>
                  </a:tcPr>
                </a:tc>
                <a:tc>
                  <a:txBody>
                    <a:bodyPr/>
                    <a:lstStyle/>
                    <a:p>
                      <a:pPr algn="ctr" fontAlgn="b"/>
                      <a:r>
                        <a:rPr lang="id-ID" sz="1100" b="1" u="none" strike="noStrike" dirty="0">
                          <a:effectLst/>
                        </a:rPr>
                        <a:t>205,264</a:t>
                      </a:r>
                      <a:endParaRPr lang="id-ID" sz="1100" b="1" i="0" u="none" strike="noStrike" dirty="0">
                        <a:effectLst/>
                        <a:latin typeface="+mn-lt"/>
                      </a:endParaRPr>
                    </a:p>
                  </a:txBody>
                  <a:tcPr marL="0" marR="0" marT="0" marB="0" anchor="ctr">
                    <a:solidFill>
                      <a:schemeClr val="bg1"/>
                    </a:solidFill>
                  </a:tcPr>
                </a:tc>
                <a:tc>
                  <a:txBody>
                    <a:bodyPr/>
                    <a:lstStyle/>
                    <a:p>
                      <a:pPr algn="ctr" fontAlgn="b"/>
                      <a:r>
                        <a:rPr lang="id-ID" sz="1100" b="1" u="none" strike="noStrike" dirty="0">
                          <a:effectLst/>
                        </a:rPr>
                        <a:t>615,057</a:t>
                      </a:r>
                      <a:endParaRPr lang="id-ID" sz="1100" b="1" i="0" u="none" strike="noStrike" dirty="0">
                        <a:effectLst/>
                        <a:latin typeface="+mn-lt"/>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ctr"/>
                      <a:r>
                        <a:rPr lang="es-ES" sz="1100" b="1" u="none" strike="noStrike" dirty="0">
                          <a:effectLst/>
                        </a:rPr>
                        <a:t>JUMLAH </a:t>
                      </a:r>
                      <a:r>
                        <a:rPr lang="es-ES" sz="1100" b="1" u="none" strike="noStrike" dirty="0" err="1">
                          <a:effectLst/>
                        </a:rPr>
                        <a:t>Unsur</a:t>
                      </a:r>
                      <a:r>
                        <a:rPr lang="es-ES" sz="1100" b="1" u="none" strike="noStrike" dirty="0">
                          <a:effectLst/>
                        </a:rPr>
                        <a:t> </a:t>
                      </a:r>
                      <a:r>
                        <a:rPr lang="es-ES" sz="1100" b="1" u="none" strike="noStrike" dirty="0" err="1">
                          <a:effectLst/>
                        </a:rPr>
                        <a:t>Utama</a:t>
                      </a:r>
                      <a:r>
                        <a:rPr lang="es-ES" sz="1100" b="1" u="none" strike="noStrike" dirty="0">
                          <a:effectLst/>
                        </a:rPr>
                        <a:t> dan </a:t>
                      </a:r>
                      <a:r>
                        <a:rPr lang="es-ES" sz="1100" b="1" u="none" strike="noStrike" dirty="0" err="1">
                          <a:effectLst/>
                        </a:rPr>
                        <a:t>Unsur</a:t>
                      </a:r>
                      <a:r>
                        <a:rPr lang="es-ES" sz="1100" b="1" u="none" strike="noStrike" dirty="0">
                          <a:effectLst/>
                        </a:rPr>
                        <a:t> </a:t>
                      </a:r>
                      <a:r>
                        <a:rPr lang="es-ES" sz="1100" b="1" u="none" strike="noStrike" dirty="0" err="1">
                          <a:effectLst/>
                        </a:rPr>
                        <a:t>Penunjang</a:t>
                      </a:r>
                      <a:endParaRPr lang="es-ES"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615,057</a:t>
                      </a:r>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063182291"/>
                  </a:ext>
                </a:extLst>
              </a:tr>
            </a:tbl>
          </a:graphicData>
        </a:graphic>
      </p:graphicFrame>
      <p:cxnSp>
        <p:nvCxnSpPr>
          <p:cNvPr id="9" name="Curved Connector 6">
            <a:extLst>
              <a:ext uri="{FF2B5EF4-FFF2-40B4-BE49-F238E27FC236}">
                <a16:creationId xmlns:a16="http://schemas.microsoft.com/office/drawing/2014/main" id="{6E306582-0FAE-4E60-8ACA-514B0CDADB11}"/>
              </a:ext>
            </a:extLst>
          </p:cNvPr>
          <p:cNvCxnSpPr/>
          <p:nvPr/>
        </p:nvCxnSpPr>
        <p:spPr>
          <a:xfrm flipV="1">
            <a:off x="4562475" y="1133168"/>
            <a:ext cx="3753853" cy="2208"/>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Curved Connector 8">
            <a:extLst>
              <a:ext uri="{FF2B5EF4-FFF2-40B4-BE49-F238E27FC236}">
                <a16:creationId xmlns:a16="http://schemas.microsoft.com/office/drawing/2014/main" id="{22E28B4A-9304-47FB-910A-3FFC110455A0}"/>
              </a:ext>
            </a:extLst>
          </p:cNvPr>
          <p:cNvCxnSpPr/>
          <p:nvPr/>
        </p:nvCxnSpPr>
        <p:spPr>
          <a:xfrm>
            <a:off x="4618759" y="2316106"/>
            <a:ext cx="3697569" cy="419411"/>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Curved Connector 9">
            <a:extLst>
              <a:ext uri="{FF2B5EF4-FFF2-40B4-BE49-F238E27FC236}">
                <a16:creationId xmlns:a16="http://schemas.microsoft.com/office/drawing/2014/main" id="{98457DA6-BFF8-4E69-8C25-77F50671A46F}"/>
              </a:ext>
            </a:extLst>
          </p:cNvPr>
          <p:cNvCxnSpPr>
            <a:cxnSpLocks/>
          </p:cNvCxnSpPr>
          <p:nvPr/>
        </p:nvCxnSpPr>
        <p:spPr>
          <a:xfrm>
            <a:off x="4590184" y="3933056"/>
            <a:ext cx="3518134" cy="661835"/>
          </a:xfrm>
          <a:prstGeom prst="curvedConnector3">
            <a:avLst>
              <a:gd name="adj1" fmla="val 50000"/>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2" name="Curved Connector 10">
            <a:extLst>
              <a:ext uri="{FF2B5EF4-FFF2-40B4-BE49-F238E27FC236}">
                <a16:creationId xmlns:a16="http://schemas.microsoft.com/office/drawing/2014/main" id="{F8B50D2D-3B49-4A82-8D26-D83A14972B19}"/>
              </a:ext>
            </a:extLst>
          </p:cNvPr>
          <p:cNvCxnSpPr/>
          <p:nvPr/>
        </p:nvCxnSpPr>
        <p:spPr>
          <a:xfrm>
            <a:off x="4590184" y="5838851"/>
            <a:ext cx="3726144" cy="333349"/>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Curved Connector 7">
            <a:extLst>
              <a:ext uri="{FF2B5EF4-FFF2-40B4-BE49-F238E27FC236}">
                <a16:creationId xmlns:a16="http://schemas.microsoft.com/office/drawing/2014/main" id="{FBDDE35B-F8A2-4A03-BF10-52CA7C058528}"/>
              </a:ext>
            </a:extLst>
          </p:cNvPr>
          <p:cNvCxnSpPr>
            <a:cxnSpLocks/>
          </p:cNvCxnSpPr>
          <p:nvPr/>
        </p:nvCxnSpPr>
        <p:spPr>
          <a:xfrm>
            <a:off x="4590184" y="1664780"/>
            <a:ext cx="3726144" cy="2700324"/>
          </a:xfrm>
          <a:prstGeom prst="curvedConnector3">
            <a:avLst>
              <a:gd name="adj1" fmla="val 50000"/>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14" name="Curved Connector 11">
            <a:extLst>
              <a:ext uri="{FF2B5EF4-FFF2-40B4-BE49-F238E27FC236}">
                <a16:creationId xmlns:a16="http://schemas.microsoft.com/office/drawing/2014/main" id="{D80B20A8-E27F-4265-BD73-486405EAC640}"/>
              </a:ext>
            </a:extLst>
          </p:cNvPr>
          <p:cNvCxnSpPr>
            <a:cxnSpLocks/>
          </p:cNvCxnSpPr>
          <p:nvPr/>
        </p:nvCxnSpPr>
        <p:spPr>
          <a:xfrm>
            <a:off x="4590184" y="1272604"/>
            <a:ext cx="3726144" cy="3013476"/>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7038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CA3BD-3094-460F-AC97-24FF04D8E9C0}"/>
              </a:ext>
            </a:extLst>
          </p:cNvPr>
          <p:cNvSpPr>
            <a:spLocks noGrp="1"/>
          </p:cNvSpPr>
          <p:nvPr>
            <p:ph type="title"/>
          </p:nvPr>
        </p:nvSpPr>
        <p:spPr/>
        <p:txBody>
          <a:bodyPr/>
          <a:lstStyle/>
          <a:p>
            <a:endParaRPr lang="id-ID" dirty="0"/>
          </a:p>
        </p:txBody>
      </p:sp>
      <p:sp>
        <p:nvSpPr>
          <p:cNvPr id="3" name="Content Placeholder 2">
            <a:extLst>
              <a:ext uri="{FF2B5EF4-FFF2-40B4-BE49-F238E27FC236}">
                <a16:creationId xmlns:a16="http://schemas.microsoft.com/office/drawing/2014/main" id="{3131CA72-7666-4FF8-887A-2937D52D6579}"/>
              </a:ext>
            </a:extLst>
          </p:cNvPr>
          <p:cNvSpPr>
            <a:spLocks noGrp="1"/>
          </p:cNvSpPr>
          <p:nvPr>
            <p:ph idx="1"/>
          </p:nvPr>
        </p:nvSpPr>
        <p:spPr/>
        <p:txBody>
          <a:bodyPr/>
          <a:lstStyle/>
          <a:p>
            <a:endParaRPr lang="id-ID"/>
          </a:p>
        </p:txBody>
      </p:sp>
      <p:graphicFrame>
        <p:nvGraphicFramePr>
          <p:cNvPr id="4" name="Table 3">
            <a:extLst>
              <a:ext uri="{FF2B5EF4-FFF2-40B4-BE49-F238E27FC236}">
                <a16:creationId xmlns:a16="http://schemas.microsoft.com/office/drawing/2014/main" id="{7984F525-0941-4016-862A-F7CA34E8A358}"/>
              </a:ext>
            </a:extLst>
          </p:cNvPr>
          <p:cNvGraphicFramePr>
            <a:graphicFrameLocks noGrp="1"/>
          </p:cNvGraphicFramePr>
          <p:nvPr/>
        </p:nvGraphicFramePr>
        <p:xfrm>
          <a:off x="0" y="-71438"/>
          <a:ext cx="9143999" cy="6976709"/>
        </p:xfrm>
        <a:graphic>
          <a:graphicData uri="http://schemas.openxmlformats.org/drawingml/2006/table">
            <a:tbl>
              <a:tblPr>
                <a:tableStyleId>{08FB837D-C827-4EFA-A057-4D05807E0F7C}</a:tableStyleId>
              </a:tblPr>
              <a:tblGrid>
                <a:gridCol w="258676">
                  <a:extLst>
                    <a:ext uri="{9D8B030D-6E8A-4147-A177-3AD203B41FA5}">
                      <a16:colId xmlns:a16="http://schemas.microsoft.com/office/drawing/2014/main" val="2169716783"/>
                    </a:ext>
                  </a:extLst>
                </a:gridCol>
                <a:gridCol w="2069409">
                  <a:extLst>
                    <a:ext uri="{9D8B030D-6E8A-4147-A177-3AD203B41FA5}">
                      <a16:colId xmlns:a16="http://schemas.microsoft.com/office/drawing/2014/main" val="1635002244"/>
                    </a:ext>
                  </a:extLst>
                </a:gridCol>
                <a:gridCol w="788347">
                  <a:extLst>
                    <a:ext uri="{9D8B030D-6E8A-4147-A177-3AD203B41FA5}">
                      <a16:colId xmlns:a16="http://schemas.microsoft.com/office/drawing/2014/main" val="3604143205"/>
                    </a:ext>
                  </a:extLst>
                </a:gridCol>
                <a:gridCol w="788347">
                  <a:extLst>
                    <a:ext uri="{9D8B030D-6E8A-4147-A177-3AD203B41FA5}">
                      <a16:colId xmlns:a16="http://schemas.microsoft.com/office/drawing/2014/main" val="2386732519"/>
                    </a:ext>
                  </a:extLst>
                </a:gridCol>
                <a:gridCol w="788347">
                  <a:extLst>
                    <a:ext uri="{9D8B030D-6E8A-4147-A177-3AD203B41FA5}">
                      <a16:colId xmlns:a16="http://schemas.microsoft.com/office/drawing/2014/main" val="1684897626"/>
                    </a:ext>
                  </a:extLst>
                </a:gridCol>
                <a:gridCol w="197087">
                  <a:extLst>
                    <a:ext uri="{9D8B030D-6E8A-4147-A177-3AD203B41FA5}">
                      <a16:colId xmlns:a16="http://schemas.microsoft.com/office/drawing/2014/main" val="2420872649"/>
                    </a:ext>
                  </a:extLst>
                </a:gridCol>
                <a:gridCol w="3268353">
                  <a:extLst>
                    <a:ext uri="{9D8B030D-6E8A-4147-A177-3AD203B41FA5}">
                      <a16:colId xmlns:a16="http://schemas.microsoft.com/office/drawing/2014/main" val="344928808"/>
                    </a:ext>
                  </a:extLst>
                </a:gridCol>
                <a:gridCol w="985433">
                  <a:extLst>
                    <a:ext uri="{9D8B030D-6E8A-4147-A177-3AD203B41FA5}">
                      <a16:colId xmlns:a16="http://schemas.microsoft.com/office/drawing/2014/main" val="709817707"/>
                    </a:ext>
                  </a:extLst>
                </a:gridCol>
              </a:tblGrid>
              <a:tr h="458296">
                <a:tc gridSpan="2">
                  <a:txBody>
                    <a:bodyPr/>
                    <a:lstStyle/>
                    <a:p>
                      <a:pPr algn="l" fontAlgn="b"/>
                      <a:r>
                        <a:rPr lang="id-ID" sz="1100" b="1" i="0" u="none" strike="noStrike">
                          <a:effectLst/>
                          <a:latin typeface="Arial" panose="020B0604020202020204" pitchFamily="34" charset="0"/>
                        </a:rPr>
                        <a:t>PAK NO : 96753/F/KP/2007</a:t>
                      </a:r>
                    </a:p>
                  </a:txBody>
                  <a:tcPr marL="0" marR="0" marT="0" marB="0" anchor="ctr">
                    <a:solidFill>
                      <a:schemeClr val="bg1"/>
                    </a:solidFill>
                  </a:tcPr>
                </a:tc>
                <a:tc hMerge="1">
                  <a:txBody>
                    <a:bodyPr/>
                    <a:lstStyle/>
                    <a:p>
                      <a:endParaRPr lang="id-ID"/>
                    </a:p>
                  </a:txBody>
                  <a:tcPr/>
                </a:tc>
                <a:tc>
                  <a:txBody>
                    <a:bodyPr/>
                    <a:lstStyle/>
                    <a:p>
                      <a:pPr algn="ctr" fontAlgn="b"/>
                      <a:r>
                        <a:rPr lang="id-ID" sz="1100" b="1" i="0" u="none" strike="noStrike">
                          <a:effectLst/>
                          <a:latin typeface="Arial" panose="020B0604020202020204" pitchFamily="34" charset="0"/>
                        </a:rPr>
                        <a:t>LAMA</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BARU</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JUMLAH</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PENYESUAIAN PAK NO : 96753/F/KP/2007</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JUMLAH</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607274566"/>
                  </a:ext>
                </a:extLst>
              </a:tr>
              <a:tr h="311641">
                <a:tc>
                  <a:txBody>
                    <a:bodyPr/>
                    <a:lstStyle/>
                    <a:p>
                      <a:pPr algn="ctr" fontAlgn="b"/>
                      <a:r>
                        <a:rPr lang="id-ID" sz="1100" b="1" i="0" u="none" strike="noStrike">
                          <a:effectLst/>
                          <a:latin typeface="Arial" panose="020B0604020202020204" pitchFamily="34" charset="0"/>
                        </a:rPr>
                        <a:t>1</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Unsur Utama</a:t>
                      </a:r>
                    </a:p>
                  </a:txBody>
                  <a:tcPr marL="0" marR="0" marT="0" marB="0" anchor="ctr">
                    <a:solidFill>
                      <a:schemeClr val="bg1"/>
                    </a:solidFill>
                  </a:tcPr>
                </a:tc>
                <a:tc>
                  <a:txBody>
                    <a:bodyPr/>
                    <a:lstStyle/>
                    <a:p>
                      <a:endParaRPr lang="id-ID"/>
                    </a:p>
                  </a:txBody>
                  <a:tcPr marL="0" marR="0" marT="0" marB="0" anchor="ctr">
                    <a:solidFill>
                      <a:schemeClr val="bg1"/>
                    </a:solidFill>
                  </a:tcPr>
                </a:tc>
                <a:tc>
                  <a:txBody>
                    <a:bodyPr/>
                    <a:lstStyle/>
                    <a:p>
                      <a:endParaRPr lang="id-ID"/>
                    </a:p>
                  </a:txBody>
                  <a:tcPr marL="0" marR="0" marT="0" marB="0" anchor="ctr">
                    <a:solidFill>
                      <a:schemeClr val="bg1"/>
                    </a:solidFill>
                  </a:tcPr>
                </a:tc>
                <a:tc>
                  <a:txBody>
                    <a:bodyPr/>
                    <a:lstStyle/>
                    <a:p>
                      <a:endParaRPr lang="id-ID" dirty="0"/>
                    </a:p>
                  </a:txBody>
                  <a:tcPr marL="0" marR="0" marT="0" marB="0" anchor="ctr">
                    <a:solidFill>
                      <a:schemeClr val="bg1"/>
                    </a:solidFill>
                  </a:tcPr>
                </a:tc>
                <a:tc>
                  <a:txBody>
                    <a:bodyPr/>
                    <a:lstStyle/>
                    <a:p>
                      <a:pPr algn="ctr" fontAlgn="b"/>
                      <a:r>
                        <a:rPr lang="id-ID" sz="1100" b="1" u="none" strike="noStrike">
                          <a:effectLst/>
                        </a:rPr>
                        <a:t>1</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Unsur Utama</a:t>
                      </a:r>
                    </a:p>
                  </a:txBody>
                  <a:tcPr marL="0" marR="0" marT="0" marB="0" anchor="ctr">
                    <a:solidFill>
                      <a:schemeClr val="bg1"/>
                    </a:solidFill>
                  </a:tcPr>
                </a:tc>
                <a:tc>
                  <a:txBody>
                    <a:bodyPr/>
                    <a:lstStyle/>
                    <a:p>
                      <a:pPr algn="ctr" fontAlgn="b"/>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2208432664"/>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a. Pendidikan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a. Pendidikan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3773070669"/>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1). Pendidikan Sekolah</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4</a:t>
                      </a:r>
                      <a:r>
                        <a:rPr lang="id-ID" sz="1100" b="1" i="0" u="none" strike="noStrike" dirty="0">
                          <a:effectLst/>
                          <a:latin typeface="Arial" panose="020B0604020202020204" pitchFamily="34" charset="0"/>
                        </a:rPr>
                        <a:t>5,000</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45</a:t>
                      </a:r>
                      <a:r>
                        <a:rPr lang="id-ID" sz="1100" b="1" i="0" u="none" strike="noStrike" dirty="0">
                          <a:effectLst/>
                          <a:latin typeface="Arial" panose="020B0604020202020204" pitchFamily="34" charset="0"/>
                        </a:rPr>
                        <a:t>,000</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1). Pendidikan Sekolah</a:t>
                      </a:r>
                    </a:p>
                  </a:txBody>
                  <a:tcPr marL="0" marR="0" marT="0" marB="0" anchor="c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id-ID" sz="1100" b="1" i="0" u="none" strike="noStrike" dirty="0">
                          <a:effectLst/>
                          <a:latin typeface="Arial" panose="020B0604020202020204" pitchFamily="34" charset="0"/>
                        </a:rPr>
                        <a:t> 60,000</a:t>
                      </a:r>
                    </a:p>
                  </a:txBody>
                  <a:tcPr marL="0" marR="0" marT="0" marB="0" anchor="ctr">
                    <a:solidFill>
                      <a:schemeClr val="bg1"/>
                    </a:solidFill>
                  </a:tcPr>
                </a:tc>
                <a:extLst>
                  <a:ext uri="{0D108BD9-81ED-4DB2-BD59-A6C34878D82A}">
                    <a16:rowId xmlns:a16="http://schemas.microsoft.com/office/drawing/2014/main" val="2364806177"/>
                  </a:ext>
                </a:extLst>
              </a:tr>
              <a:tr h="586619">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2).Diklat Kedinasan, memperoleh STTPL</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2).Diklat Prajabatan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2844458054"/>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1732902608"/>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dirty="0">
                          <a:effectLst/>
                          <a:latin typeface="Arial" panose="020B0604020202020204" pitchFamily="34" charset="0"/>
                        </a:rPr>
                        <a:t>b. Proses Belajar Mengajar</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310,769</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122,176</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432,945</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b. Pembelajaran/bimbingan dan tugas tertentu</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432,945</a:t>
                      </a:r>
                    </a:p>
                  </a:txBody>
                  <a:tcPr marL="0" marR="0" marT="0" marB="0" anchor="ctr">
                    <a:solidFill>
                      <a:schemeClr val="bg1"/>
                    </a:solidFill>
                  </a:tcPr>
                </a:tc>
                <a:extLst>
                  <a:ext uri="{0D108BD9-81ED-4DB2-BD59-A6C34878D82A}">
                    <a16:rowId xmlns:a16="http://schemas.microsoft.com/office/drawing/2014/main" val="2947472548"/>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1). Proses Pembelajaran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3557120293"/>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 Proses Bimbingan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2246013375"/>
                  </a:ext>
                </a:extLst>
              </a:tr>
              <a:tr h="659946">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ctr"/>
                      <a:r>
                        <a:rPr lang="id-ID" sz="1100" b="1" i="0" u="none" strike="noStrike">
                          <a:effectLst/>
                          <a:latin typeface="+mn-lt"/>
                        </a:rPr>
                        <a:t>    3). Tugas Lain yang relevan dengan fungsi sekolah / madrasah</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3885165071"/>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c. Pengembangan Profesi</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12,000</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12,000</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c. Pengembangan Keprofesian Berkelanjutan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2983066998"/>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1). Pengembangan Diri</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2032761056"/>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 Publikasi Ilmiah</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12,000</a:t>
                      </a:r>
                    </a:p>
                  </a:txBody>
                  <a:tcPr marL="0" marR="0" marT="0" marB="0" anchor="ctr">
                    <a:solidFill>
                      <a:schemeClr val="bg1"/>
                    </a:solidFill>
                  </a:tcPr>
                </a:tc>
                <a:extLst>
                  <a:ext uri="{0D108BD9-81ED-4DB2-BD59-A6C34878D82A}">
                    <a16:rowId xmlns:a16="http://schemas.microsoft.com/office/drawing/2014/main" val="1651465965"/>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ctr"/>
                      <a:r>
                        <a:rPr lang="id-ID" sz="1100" b="1" i="0" u="none" strike="noStrike" dirty="0">
                          <a:effectLst/>
                          <a:latin typeface="+mn-lt"/>
                        </a:rPr>
                        <a:t>    3). Karya Inovatif</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1795945810"/>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Jumlah</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335,769</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169,176</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504,945</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dirty="0">
                          <a:effectLst/>
                          <a:latin typeface="+mn-lt"/>
                        </a:rPr>
                        <a:t>Jumlah Unsur Utama</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504,945</a:t>
                      </a:r>
                    </a:p>
                  </a:txBody>
                  <a:tcPr marL="0" marR="0" marT="0" marB="0" anchor="ctr">
                    <a:solidFill>
                      <a:schemeClr val="bg1"/>
                    </a:solidFill>
                  </a:tcPr>
                </a:tc>
                <a:extLst>
                  <a:ext uri="{0D108BD9-81ED-4DB2-BD59-A6C34878D82A}">
                    <a16:rowId xmlns:a16="http://schemas.microsoft.com/office/drawing/2014/main" val="583603164"/>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en-US" sz="1100" b="1" u="none" strike="noStrike" dirty="0">
                          <a:effectLst/>
                        </a:rPr>
                        <a:t>2</a:t>
                      </a:r>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Unsur Penunjang</a:t>
                      </a:r>
                    </a:p>
                  </a:txBody>
                  <a:tcPr marL="0" marR="0" marT="0" marB="0" anchor="ctr">
                    <a:solidFill>
                      <a:schemeClr val="bg1"/>
                    </a:solidFill>
                  </a:tcPr>
                </a:tc>
                <a:tc>
                  <a:txBody>
                    <a:bodyPr/>
                    <a:lstStyle/>
                    <a:p>
                      <a:pPr algn="ctr" fontAlgn="b"/>
                      <a:endParaRPr lang="id-ID" sz="1100" b="1" i="0" u="none" strike="noStrike" dirty="0">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362713316"/>
                  </a:ext>
                </a:extLst>
              </a:tr>
              <a:tr h="311641">
                <a:tc>
                  <a:txBody>
                    <a:bodyPr/>
                    <a:lstStyle/>
                    <a:p>
                      <a:pPr algn="ctr" fontAlgn="b"/>
                      <a:r>
                        <a:rPr lang="id-ID" sz="1100" b="1" i="0" u="none" strike="noStrike">
                          <a:effectLst/>
                          <a:latin typeface="Arial" panose="020B0604020202020204" pitchFamily="34" charset="0"/>
                        </a:rPr>
                        <a:t>2</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Unsur Penunjang Proses</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67,404</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14,200</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81,604</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dirty="0">
                          <a:effectLst/>
                          <a:latin typeface="+mn-lt"/>
                        </a:rPr>
                        <a:t>    1).  Ijazah yang tidak Sesuai</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extLst>
                  <a:ext uri="{0D108BD9-81ED-4DB2-BD59-A6C34878D82A}">
                    <a16:rowId xmlns:a16="http://schemas.microsoft.com/office/drawing/2014/main" val="3642588793"/>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Belajar Mengajar</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  Pendukung Tugas Baru</a:t>
                      </a:r>
                    </a:p>
                  </a:txBody>
                  <a:tcPr marL="0" marR="0" marT="0" marB="0" anchor="c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1" i="0" u="none" strike="noStrike" dirty="0">
                          <a:effectLst/>
                          <a:latin typeface="Arial" panose="020B0604020202020204" pitchFamily="34" charset="0"/>
                        </a:rPr>
                        <a:t>66</a:t>
                      </a:r>
                      <a:r>
                        <a:rPr lang="id-ID" sz="1100" b="1" i="0" u="none" strike="noStrike" dirty="0">
                          <a:effectLst/>
                          <a:latin typeface="Arial" panose="020B0604020202020204" pitchFamily="34" charset="0"/>
                        </a:rPr>
                        <a:t>,604 </a:t>
                      </a:r>
                    </a:p>
                  </a:txBody>
                  <a:tcPr marL="0" marR="0" marT="0" marB="0" anchor="ctr">
                    <a:solidFill>
                      <a:schemeClr val="bg1"/>
                    </a:solidFill>
                  </a:tcPr>
                </a:tc>
                <a:extLst>
                  <a:ext uri="{0D108BD9-81ED-4DB2-BD59-A6C34878D82A}">
                    <a16:rowId xmlns:a16="http://schemas.microsoft.com/office/drawing/2014/main" val="2806389866"/>
                  </a:ext>
                </a:extLst>
              </a:tr>
              <a:tr h="549955">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es-ES" sz="1100" b="1" i="0" u="none" strike="noStrike">
                          <a:effectLst/>
                          <a:latin typeface="Arial" panose="020B0604020202020204" pitchFamily="34" charset="0"/>
                        </a:rPr>
                        <a:t>JUMLAH Unsur Utama dan Unsur Penunjang</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4</a:t>
                      </a:r>
                      <a:r>
                        <a:rPr lang="en-US" sz="1100" b="1" i="0" u="none" strike="noStrike" dirty="0">
                          <a:effectLst/>
                          <a:latin typeface="Arial" panose="020B0604020202020204" pitchFamily="34" charset="0"/>
                        </a:rPr>
                        <a:t>2</a:t>
                      </a:r>
                      <a:r>
                        <a:rPr lang="id-ID" sz="1100" b="1" i="0" u="none" strike="noStrike" dirty="0">
                          <a:effectLst/>
                          <a:latin typeface="Arial" panose="020B0604020202020204" pitchFamily="34" charset="0"/>
                        </a:rPr>
                        <a:t>3,173</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1</a:t>
                      </a:r>
                      <a:r>
                        <a:rPr lang="en-US" sz="1100" b="1" i="0" u="none" strike="noStrike" dirty="0">
                          <a:effectLst/>
                          <a:latin typeface="Arial" panose="020B0604020202020204" pitchFamily="34" charset="0"/>
                        </a:rPr>
                        <a:t>48</a:t>
                      </a:r>
                      <a:r>
                        <a:rPr lang="id-ID" sz="1100" b="1" i="0" u="none" strike="noStrike" dirty="0">
                          <a:effectLst/>
                          <a:latin typeface="Arial" panose="020B0604020202020204" pitchFamily="34" charset="0"/>
                        </a:rPr>
                        <a:t>,376</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571,549</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ctr"/>
                      <a:r>
                        <a:rPr lang="es-ES" sz="1100" b="1" i="0" u="none" strike="noStrike">
                          <a:effectLst/>
                          <a:latin typeface="+mn-lt"/>
                        </a:rPr>
                        <a:t>JUMLAH Unsur Utama dan Unsur Penunjang</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586,549</a:t>
                      </a:r>
                    </a:p>
                  </a:txBody>
                  <a:tcPr marL="0" marR="0" marT="0" marB="0" anchor="ctr">
                    <a:solidFill>
                      <a:schemeClr val="bg1"/>
                    </a:solidFill>
                  </a:tcPr>
                </a:tc>
                <a:extLst>
                  <a:ext uri="{0D108BD9-81ED-4DB2-BD59-A6C34878D82A}">
                    <a16:rowId xmlns:a16="http://schemas.microsoft.com/office/drawing/2014/main" val="1063182291"/>
                  </a:ext>
                </a:extLst>
              </a:tr>
            </a:tbl>
          </a:graphicData>
        </a:graphic>
      </p:graphicFrame>
      <p:cxnSp>
        <p:nvCxnSpPr>
          <p:cNvPr id="5" name="Curved Connector 11">
            <a:extLst>
              <a:ext uri="{FF2B5EF4-FFF2-40B4-BE49-F238E27FC236}">
                <a16:creationId xmlns:a16="http://schemas.microsoft.com/office/drawing/2014/main" id="{DB2B8F6F-01DA-4C35-B6AC-F71A4C03B2FD}"/>
              </a:ext>
            </a:extLst>
          </p:cNvPr>
          <p:cNvCxnSpPr>
            <a:cxnSpLocks/>
          </p:cNvCxnSpPr>
          <p:nvPr/>
        </p:nvCxnSpPr>
        <p:spPr>
          <a:xfrm>
            <a:off x="4562475" y="1600200"/>
            <a:ext cx="3753853" cy="3012448"/>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Curved Connector 6">
            <a:extLst>
              <a:ext uri="{FF2B5EF4-FFF2-40B4-BE49-F238E27FC236}">
                <a16:creationId xmlns:a16="http://schemas.microsoft.com/office/drawing/2014/main" id="{CFA5946B-A8C1-4597-83D5-6C14C0FBC632}"/>
              </a:ext>
            </a:extLst>
          </p:cNvPr>
          <p:cNvCxnSpPr/>
          <p:nvPr/>
        </p:nvCxnSpPr>
        <p:spPr>
          <a:xfrm flipV="1">
            <a:off x="4562475" y="1133168"/>
            <a:ext cx="3753853" cy="2208"/>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urved Connector 8">
            <a:extLst>
              <a:ext uri="{FF2B5EF4-FFF2-40B4-BE49-F238E27FC236}">
                <a16:creationId xmlns:a16="http://schemas.microsoft.com/office/drawing/2014/main" id="{D3A9DF08-A4CD-460D-9B69-D4869D69BF00}"/>
              </a:ext>
            </a:extLst>
          </p:cNvPr>
          <p:cNvCxnSpPr/>
          <p:nvPr/>
        </p:nvCxnSpPr>
        <p:spPr>
          <a:xfrm>
            <a:off x="4618759" y="2316106"/>
            <a:ext cx="3697569" cy="46094"/>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urved Connector 9">
            <a:extLst>
              <a:ext uri="{FF2B5EF4-FFF2-40B4-BE49-F238E27FC236}">
                <a16:creationId xmlns:a16="http://schemas.microsoft.com/office/drawing/2014/main" id="{D7200C85-2DE3-43DF-BEFB-C85B574755AC}"/>
              </a:ext>
            </a:extLst>
          </p:cNvPr>
          <p:cNvCxnSpPr>
            <a:cxnSpLocks/>
          </p:cNvCxnSpPr>
          <p:nvPr/>
        </p:nvCxnSpPr>
        <p:spPr>
          <a:xfrm>
            <a:off x="4562475" y="4067090"/>
            <a:ext cx="3753853" cy="658054"/>
          </a:xfrm>
          <a:prstGeom prst="curvedConnector3">
            <a:avLst>
              <a:gd name="adj1" fmla="val 50000"/>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9" name="Curved Connector 10">
            <a:extLst>
              <a:ext uri="{FF2B5EF4-FFF2-40B4-BE49-F238E27FC236}">
                <a16:creationId xmlns:a16="http://schemas.microsoft.com/office/drawing/2014/main" id="{CCBC70BB-03D5-4789-99E1-8EFC9A47334D}"/>
              </a:ext>
            </a:extLst>
          </p:cNvPr>
          <p:cNvCxnSpPr>
            <a:cxnSpLocks/>
          </p:cNvCxnSpPr>
          <p:nvPr/>
        </p:nvCxnSpPr>
        <p:spPr>
          <a:xfrm>
            <a:off x="4618759" y="5827858"/>
            <a:ext cx="3402295" cy="247287"/>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Curved Connector 16">
            <a:extLst>
              <a:ext uri="{FF2B5EF4-FFF2-40B4-BE49-F238E27FC236}">
                <a16:creationId xmlns:a16="http://schemas.microsoft.com/office/drawing/2014/main" id="{47C1C5E4-AF63-4D3F-93D7-40E44443D79E}"/>
              </a:ext>
            </a:extLst>
          </p:cNvPr>
          <p:cNvCxnSpPr>
            <a:cxnSpLocks/>
          </p:cNvCxnSpPr>
          <p:nvPr/>
        </p:nvCxnSpPr>
        <p:spPr>
          <a:xfrm rot="16200000" flipV="1">
            <a:off x="6605269" y="3519504"/>
            <a:ext cx="4772671" cy="2"/>
          </a:xfrm>
          <a:prstGeom prst="curvedConnector3">
            <a:avLst>
              <a:gd name="adj1" fmla="val 50000"/>
            </a:avLst>
          </a:prstGeom>
          <a:ln>
            <a:solidFill>
              <a:srgbClr val="FF0000"/>
            </a:solidFill>
            <a:tailEnd type="arrow"/>
          </a:ln>
        </p:spPr>
        <p:style>
          <a:lnRef idx="3">
            <a:schemeClr val="accent5"/>
          </a:lnRef>
          <a:fillRef idx="0">
            <a:schemeClr val="accent5"/>
          </a:fillRef>
          <a:effectRef idx="2">
            <a:schemeClr val="accent5"/>
          </a:effectRef>
          <a:fontRef idx="minor">
            <a:schemeClr val="tx1"/>
          </a:fontRef>
        </p:style>
      </p:cxnSp>
      <p:sp>
        <p:nvSpPr>
          <p:cNvPr id="15" name="Oval 14">
            <a:extLst>
              <a:ext uri="{FF2B5EF4-FFF2-40B4-BE49-F238E27FC236}">
                <a16:creationId xmlns:a16="http://schemas.microsoft.com/office/drawing/2014/main" id="{F8107DAE-0017-4D28-97BB-3667172E7DC5}"/>
              </a:ext>
            </a:extLst>
          </p:cNvPr>
          <p:cNvSpPr/>
          <p:nvPr/>
        </p:nvSpPr>
        <p:spPr>
          <a:xfrm>
            <a:off x="3962400" y="5632595"/>
            <a:ext cx="800100" cy="3905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id-ID" sz="1100"/>
          </a:p>
        </p:txBody>
      </p:sp>
      <p:sp>
        <p:nvSpPr>
          <p:cNvPr id="16" name="Oval 15">
            <a:extLst>
              <a:ext uri="{FF2B5EF4-FFF2-40B4-BE49-F238E27FC236}">
                <a16:creationId xmlns:a16="http://schemas.microsoft.com/office/drawing/2014/main" id="{399FABA2-988B-45F5-8322-FF15717511AE}"/>
              </a:ext>
            </a:extLst>
          </p:cNvPr>
          <p:cNvSpPr/>
          <p:nvPr/>
        </p:nvSpPr>
        <p:spPr>
          <a:xfrm>
            <a:off x="8077200" y="5905840"/>
            <a:ext cx="1010653" cy="4949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id-ID" sz="1100"/>
          </a:p>
        </p:txBody>
      </p:sp>
      <p:sp>
        <p:nvSpPr>
          <p:cNvPr id="19" name="Oval 18">
            <a:extLst>
              <a:ext uri="{FF2B5EF4-FFF2-40B4-BE49-F238E27FC236}">
                <a16:creationId xmlns:a16="http://schemas.microsoft.com/office/drawing/2014/main" id="{D124EA0A-8319-4AA8-BBA9-693D08F073E1}"/>
              </a:ext>
            </a:extLst>
          </p:cNvPr>
          <p:cNvSpPr/>
          <p:nvPr/>
        </p:nvSpPr>
        <p:spPr>
          <a:xfrm>
            <a:off x="6145876" y="4836160"/>
            <a:ext cx="1947951" cy="95399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dirty="0" err="1">
                <a:solidFill>
                  <a:srgbClr val="002060"/>
                </a:solidFill>
                <a:latin typeface="Bookman Old Style" panose="02050604050505020204" pitchFamily="18" charset="0"/>
              </a:rPr>
              <a:t>Jika</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nilai</a:t>
            </a:r>
            <a:r>
              <a:rPr lang="en-US" dirty="0">
                <a:solidFill>
                  <a:srgbClr val="002060"/>
                </a:solidFill>
                <a:latin typeface="Bookman Old Style" panose="02050604050505020204" pitchFamily="18" charset="0"/>
              </a:rPr>
              <a:t> Pendidikan </a:t>
            </a:r>
            <a:r>
              <a:rPr lang="en-US" dirty="0" err="1">
                <a:solidFill>
                  <a:srgbClr val="002060"/>
                </a:solidFill>
                <a:latin typeface="Bookman Old Style" panose="02050604050505020204" pitchFamily="18" charset="0"/>
              </a:rPr>
              <a:t>kurang</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diambil</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dari</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penunjang</a:t>
            </a:r>
            <a:endParaRPr lang="id-ID" dirty="0">
              <a:solidFill>
                <a:srgbClr val="002060"/>
              </a:solidFill>
              <a:latin typeface="Bookman Old Style" panose="02050604050505020204" pitchFamily="18" charset="0"/>
            </a:endParaRPr>
          </a:p>
        </p:txBody>
      </p:sp>
      <p:sp>
        <p:nvSpPr>
          <p:cNvPr id="14" name="Oval 13">
            <a:extLst>
              <a:ext uri="{FF2B5EF4-FFF2-40B4-BE49-F238E27FC236}">
                <a16:creationId xmlns:a16="http://schemas.microsoft.com/office/drawing/2014/main" id="{B0BEBE93-4B33-4B09-846D-A2251D21611F}"/>
              </a:ext>
            </a:extLst>
          </p:cNvPr>
          <p:cNvSpPr/>
          <p:nvPr/>
        </p:nvSpPr>
        <p:spPr>
          <a:xfrm>
            <a:off x="561886" y="2708920"/>
            <a:ext cx="1947951" cy="95399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b="1" dirty="0">
                <a:solidFill>
                  <a:srgbClr val="002060"/>
                </a:solidFill>
                <a:latin typeface="Bookman Old Style" panose="02050604050505020204" pitchFamily="18" charset="0"/>
              </a:rPr>
              <a:t>CONTOH UNTUK PENDIDIKAN TERAKHIR D.III</a:t>
            </a:r>
            <a:endParaRPr lang="id-ID" b="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4579973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D08D5-39AF-44EA-95DE-35591471A372}"/>
              </a:ext>
            </a:extLst>
          </p:cNvPr>
          <p:cNvSpPr>
            <a:spLocks noGrp="1"/>
          </p:cNvSpPr>
          <p:nvPr>
            <p:ph type="title"/>
          </p:nvPr>
        </p:nvSpPr>
        <p:spPr/>
        <p:txBody>
          <a:bodyPr/>
          <a:lstStyle/>
          <a:p>
            <a:endParaRPr lang="id-ID"/>
          </a:p>
        </p:txBody>
      </p:sp>
      <p:sp>
        <p:nvSpPr>
          <p:cNvPr id="3" name="Content Placeholder 2">
            <a:extLst>
              <a:ext uri="{FF2B5EF4-FFF2-40B4-BE49-F238E27FC236}">
                <a16:creationId xmlns:a16="http://schemas.microsoft.com/office/drawing/2014/main" id="{B7327653-E997-463C-A9F5-278B489E0557}"/>
              </a:ext>
            </a:extLst>
          </p:cNvPr>
          <p:cNvSpPr>
            <a:spLocks noGrp="1"/>
          </p:cNvSpPr>
          <p:nvPr>
            <p:ph idx="1"/>
          </p:nvPr>
        </p:nvSpPr>
        <p:spPr/>
        <p:txBody>
          <a:bodyPr/>
          <a:lstStyle/>
          <a:p>
            <a:endParaRPr lang="id-ID"/>
          </a:p>
        </p:txBody>
      </p:sp>
      <p:graphicFrame>
        <p:nvGraphicFramePr>
          <p:cNvPr id="4" name="Table 3">
            <a:extLst>
              <a:ext uri="{FF2B5EF4-FFF2-40B4-BE49-F238E27FC236}">
                <a16:creationId xmlns:a16="http://schemas.microsoft.com/office/drawing/2014/main" id="{56E9568E-BDD7-4517-B0B1-47571096F68E}"/>
              </a:ext>
            </a:extLst>
          </p:cNvPr>
          <p:cNvGraphicFramePr>
            <a:graphicFrameLocks noGrp="1"/>
          </p:cNvGraphicFramePr>
          <p:nvPr/>
        </p:nvGraphicFramePr>
        <p:xfrm>
          <a:off x="0" y="-71438"/>
          <a:ext cx="9143999" cy="6976709"/>
        </p:xfrm>
        <a:graphic>
          <a:graphicData uri="http://schemas.openxmlformats.org/drawingml/2006/table">
            <a:tbl>
              <a:tblPr>
                <a:tableStyleId>{08FB837D-C827-4EFA-A057-4D05807E0F7C}</a:tableStyleId>
              </a:tblPr>
              <a:tblGrid>
                <a:gridCol w="258676">
                  <a:extLst>
                    <a:ext uri="{9D8B030D-6E8A-4147-A177-3AD203B41FA5}">
                      <a16:colId xmlns:a16="http://schemas.microsoft.com/office/drawing/2014/main" val="2169716783"/>
                    </a:ext>
                  </a:extLst>
                </a:gridCol>
                <a:gridCol w="2069409">
                  <a:extLst>
                    <a:ext uri="{9D8B030D-6E8A-4147-A177-3AD203B41FA5}">
                      <a16:colId xmlns:a16="http://schemas.microsoft.com/office/drawing/2014/main" val="1635002244"/>
                    </a:ext>
                  </a:extLst>
                </a:gridCol>
                <a:gridCol w="788347">
                  <a:extLst>
                    <a:ext uri="{9D8B030D-6E8A-4147-A177-3AD203B41FA5}">
                      <a16:colId xmlns:a16="http://schemas.microsoft.com/office/drawing/2014/main" val="3604143205"/>
                    </a:ext>
                  </a:extLst>
                </a:gridCol>
                <a:gridCol w="788347">
                  <a:extLst>
                    <a:ext uri="{9D8B030D-6E8A-4147-A177-3AD203B41FA5}">
                      <a16:colId xmlns:a16="http://schemas.microsoft.com/office/drawing/2014/main" val="2386732519"/>
                    </a:ext>
                  </a:extLst>
                </a:gridCol>
                <a:gridCol w="788347">
                  <a:extLst>
                    <a:ext uri="{9D8B030D-6E8A-4147-A177-3AD203B41FA5}">
                      <a16:colId xmlns:a16="http://schemas.microsoft.com/office/drawing/2014/main" val="1684897626"/>
                    </a:ext>
                  </a:extLst>
                </a:gridCol>
                <a:gridCol w="197087">
                  <a:extLst>
                    <a:ext uri="{9D8B030D-6E8A-4147-A177-3AD203B41FA5}">
                      <a16:colId xmlns:a16="http://schemas.microsoft.com/office/drawing/2014/main" val="2420872649"/>
                    </a:ext>
                  </a:extLst>
                </a:gridCol>
                <a:gridCol w="3268353">
                  <a:extLst>
                    <a:ext uri="{9D8B030D-6E8A-4147-A177-3AD203B41FA5}">
                      <a16:colId xmlns:a16="http://schemas.microsoft.com/office/drawing/2014/main" val="344928808"/>
                    </a:ext>
                  </a:extLst>
                </a:gridCol>
                <a:gridCol w="985433">
                  <a:extLst>
                    <a:ext uri="{9D8B030D-6E8A-4147-A177-3AD203B41FA5}">
                      <a16:colId xmlns:a16="http://schemas.microsoft.com/office/drawing/2014/main" val="709817707"/>
                    </a:ext>
                  </a:extLst>
                </a:gridCol>
              </a:tblGrid>
              <a:tr h="458296">
                <a:tc gridSpan="2">
                  <a:txBody>
                    <a:bodyPr/>
                    <a:lstStyle/>
                    <a:p>
                      <a:pPr algn="l" fontAlgn="b"/>
                      <a:r>
                        <a:rPr lang="id-ID" sz="1100" b="1" i="0" u="none" strike="noStrike">
                          <a:effectLst/>
                          <a:latin typeface="Arial" panose="020B0604020202020204" pitchFamily="34" charset="0"/>
                        </a:rPr>
                        <a:t>PAK NO : 96753/F/KP/2007</a:t>
                      </a:r>
                    </a:p>
                  </a:txBody>
                  <a:tcPr marL="0" marR="0" marT="0" marB="0" anchor="ctr">
                    <a:solidFill>
                      <a:schemeClr val="bg1"/>
                    </a:solidFill>
                  </a:tcPr>
                </a:tc>
                <a:tc hMerge="1">
                  <a:txBody>
                    <a:bodyPr/>
                    <a:lstStyle/>
                    <a:p>
                      <a:endParaRPr lang="id-ID"/>
                    </a:p>
                  </a:txBody>
                  <a:tcPr/>
                </a:tc>
                <a:tc>
                  <a:txBody>
                    <a:bodyPr/>
                    <a:lstStyle/>
                    <a:p>
                      <a:pPr algn="ctr" fontAlgn="b"/>
                      <a:r>
                        <a:rPr lang="id-ID" sz="1100" b="1" i="0" u="none" strike="noStrike">
                          <a:effectLst/>
                          <a:latin typeface="Arial" panose="020B0604020202020204" pitchFamily="34" charset="0"/>
                        </a:rPr>
                        <a:t>LAMA</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BARU</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JUMLAH</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dirty="0">
                          <a:effectLst/>
                        </a:rPr>
                        <a:t>PENYESUAIAN PAK NO : 96753/F/KP/2007</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JUMLAH</a:t>
                      </a:r>
                      <a:endParaRPr lang="id-ID" sz="1100" b="1" i="0" u="none" strike="noStrike">
                        <a:effectLst/>
                        <a:latin typeface="Arial" panose="020B0604020202020204" pitchFamily="34" charset="0"/>
                      </a:endParaRPr>
                    </a:p>
                  </a:txBody>
                  <a:tcPr marL="0" marR="0" marT="0" marB="0" anchor="ctr">
                    <a:solidFill>
                      <a:schemeClr val="bg1"/>
                    </a:solidFill>
                  </a:tcPr>
                </a:tc>
                <a:extLst>
                  <a:ext uri="{0D108BD9-81ED-4DB2-BD59-A6C34878D82A}">
                    <a16:rowId xmlns:a16="http://schemas.microsoft.com/office/drawing/2014/main" val="1607274566"/>
                  </a:ext>
                </a:extLst>
              </a:tr>
              <a:tr h="311641">
                <a:tc>
                  <a:txBody>
                    <a:bodyPr/>
                    <a:lstStyle/>
                    <a:p>
                      <a:pPr algn="ctr" fontAlgn="b"/>
                      <a:r>
                        <a:rPr lang="id-ID" sz="1100" b="1" i="0" u="none" strike="noStrike">
                          <a:effectLst/>
                          <a:latin typeface="Arial" panose="020B0604020202020204" pitchFamily="34" charset="0"/>
                        </a:rPr>
                        <a:t>1</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Unsur Utama</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1</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Unsur Utama</a:t>
                      </a:r>
                    </a:p>
                  </a:txBody>
                  <a:tcPr marL="0" marR="0" marT="0" marB="0" anchor="ctr">
                    <a:solidFill>
                      <a:schemeClr val="bg1"/>
                    </a:solidFill>
                  </a:tcPr>
                </a:tc>
                <a:tc>
                  <a:txBody>
                    <a:bodyPr/>
                    <a:lstStyle/>
                    <a:p>
                      <a:pPr algn="ctr" fontAlgn="b"/>
                      <a:endParaRPr lang="id-ID" sz="1100" b="1" i="0" u="none" strike="noStrike" dirty="0">
                        <a:effectLst/>
                        <a:latin typeface="+mn-lt"/>
                      </a:endParaRPr>
                    </a:p>
                  </a:txBody>
                  <a:tcPr marL="0" marR="0" marT="0" marB="0" anchor="ctr">
                    <a:solidFill>
                      <a:schemeClr val="bg1"/>
                    </a:solidFill>
                  </a:tcPr>
                </a:tc>
                <a:extLst>
                  <a:ext uri="{0D108BD9-81ED-4DB2-BD59-A6C34878D82A}">
                    <a16:rowId xmlns:a16="http://schemas.microsoft.com/office/drawing/2014/main" val="2208432664"/>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a. Pendidikan</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a. Pendidikan</a:t>
                      </a:r>
                    </a:p>
                  </a:txBody>
                  <a:tcPr marL="0" marR="0" marT="0" marB="0" anchor="ctr">
                    <a:solidFill>
                      <a:schemeClr val="bg1"/>
                    </a:solidFill>
                  </a:tcPr>
                </a:tc>
                <a:tc>
                  <a:txBody>
                    <a:bodyPr/>
                    <a:lstStyle/>
                    <a:p>
                      <a:pPr algn="ctr" fontAlgn="b"/>
                      <a:r>
                        <a:rPr lang="id-ID" sz="1100" b="1" i="0" u="none" strike="noStrike">
                          <a:effectLst/>
                          <a:latin typeface="+mn-lt"/>
                        </a:rPr>
                        <a:t> </a:t>
                      </a:r>
                    </a:p>
                  </a:txBody>
                  <a:tcPr marL="0" marR="0" marT="0" marB="0" anchor="ctr">
                    <a:solidFill>
                      <a:schemeClr val="bg1"/>
                    </a:solidFill>
                  </a:tcPr>
                </a:tc>
                <a:extLst>
                  <a:ext uri="{0D108BD9-81ED-4DB2-BD59-A6C34878D82A}">
                    <a16:rowId xmlns:a16="http://schemas.microsoft.com/office/drawing/2014/main" val="3773070669"/>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1). Pendidikan Sekolah</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3</a:t>
                      </a:r>
                      <a:r>
                        <a:rPr lang="id-ID" sz="1100" b="1" i="0" u="none" strike="noStrike" dirty="0">
                          <a:effectLst/>
                          <a:latin typeface="Arial" panose="020B0604020202020204" pitchFamily="34" charset="0"/>
                        </a:rPr>
                        <a:t>5,000</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a:t>
                      </a:r>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3</a:t>
                      </a:r>
                      <a:r>
                        <a:rPr lang="id-ID" sz="1100" b="1" i="0" u="none" strike="noStrike" dirty="0">
                          <a:effectLst/>
                          <a:latin typeface="Arial" panose="020B0604020202020204" pitchFamily="34" charset="0"/>
                        </a:rPr>
                        <a:t>5,000</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1). Pendidikan Sekolah</a:t>
                      </a:r>
                    </a:p>
                  </a:txBody>
                  <a:tcPr marL="0" marR="0" marT="0" marB="0" anchor="ctr">
                    <a:solidFill>
                      <a:schemeClr val="bg1"/>
                    </a:solidFill>
                  </a:tcPr>
                </a:tc>
                <a:tc>
                  <a:txBody>
                    <a:bodyPr/>
                    <a:lstStyle/>
                    <a:p>
                      <a:pPr algn="ctr" fontAlgn="b"/>
                      <a:r>
                        <a:rPr lang="en-US" sz="1100" b="1" i="0" u="none" strike="noStrike" dirty="0">
                          <a:effectLst/>
                          <a:latin typeface="+mn-lt"/>
                        </a:rPr>
                        <a:t>60,000</a:t>
                      </a:r>
                      <a:endParaRPr lang="id-ID" sz="1100" b="1" i="0" u="none" strike="noStrike" dirty="0">
                        <a:effectLst/>
                        <a:latin typeface="+mn-lt"/>
                      </a:endParaRPr>
                    </a:p>
                  </a:txBody>
                  <a:tcPr marL="0" marR="0" marT="0" marB="0" anchor="ctr">
                    <a:solidFill>
                      <a:schemeClr val="bg1"/>
                    </a:solidFill>
                  </a:tcPr>
                </a:tc>
                <a:extLst>
                  <a:ext uri="{0D108BD9-81ED-4DB2-BD59-A6C34878D82A}">
                    <a16:rowId xmlns:a16="http://schemas.microsoft.com/office/drawing/2014/main" val="2364806177"/>
                  </a:ext>
                </a:extLst>
              </a:tr>
              <a:tr h="586619">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2).Diklat Kedinasan, memperoleh STTPL</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1,000</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1,000</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2).Diklat Prajabatan</a:t>
                      </a:r>
                    </a:p>
                  </a:txBody>
                  <a:tcPr marL="0" marR="0" marT="0" marB="0" anchor="ctr">
                    <a:solidFill>
                      <a:schemeClr val="bg1"/>
                    </a:solidFill>
                  </a:tcPr>
                </a:tc>
                <a:tc>
                  <a:txBody>
                    <a:bodyPr/>
                    <a:lstStyle/>
                    <a:p>
                      <a:pPr algn="ctr" fontAlgn="b"/>
                      <a:r>
                        <a:rPr lang="id-ID" sz="1100" b="1" i="0" u="none" strike="noStrike" dirty="0">
                          <a:effectLst/>
                          <a:latin typeface="+mn-lt"/>
                        </a:rPr>
                        <a:t> </a:t>
                      </a:r>
                    </a:p>
                  </a:txBody>
                  <a:tcPr marL="0" marR="0" marT="0" marB="0" anchor="ctr">
                    <a:solidFill>
                      <a:schemeClr val="bg1"/>
                    </a:solidFill>
                  </a:tcPr>
                </a:tc>
                <a:extLst>
                  <a:ext uri="{0D108BD9-81ED-4DB2-BD59-A6C34878D82A}">
                    <a16:rowId xmlns:a16="http://schemas.microsoft.com/office/drawing/2014/main" val="2844458054"/>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dirty="0">
                          <a:effectLst/>
                          <a:latin typeface="+mn-lt"/>
                        </a:rPr>
                        <a:t> </a:t>
                      </a:r>
                    </a:p>
                  </a:txBody>
                  <a:tcPr marL="0" marR="0" marT="0" marB="0" anchor="ctr">
                    <a:solidFill>
                      <a:schemeClr val="bg1"/>
                    </a:solidFill>
                  </a:tcPr>
                </a:tc>
                <a:tc>
                  <a:txBody>
                    <a:bodyPr/>
                    <a:lstStyle/>
                    <a:p>
                      <a:pPr algn="ctr" fontAlgn="b"/>
                      <a:r>
                        <a:rPr lang="id-ID" sz="1100" b="1" i="0" u="none" strike="noStrike">
                          <a:effectLst/>
                          <a:latin typeface="+mn-lt"/>
                        </a:rPr>
                        <a:t> </a:t>
                      </a:r>
                    </a:p>
                  </a:txBody>
                  <a:tcPr marL="0" marR="0" marT="0" marB="0" anchor="ctr">
                    <a:solidFill>
                      <a:schemeClr val="bg1"/>
                    </a:solidFill>
                  </a:tcPr>
                </a:tc>
                <a:extLst>
                  <a:ext uri="{0D108BD9-81ED-4DB2-BD59-A6C34878D82A}">
                    <a16:rowId xmlns:a16="http://schemas.microsoft.com/office/drawing/2014/main" val="1732902608"/>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b. Proses Belajar Mengajar</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434,874</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101,620</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536,494</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b. Pembelajaran/bimbingan dan tugas tertentu</a:t>
                      </a:r>
                    </a:p>
                  </a:txBody>
                  <a:tcPr marL="0" marR="0" marT="0" marB="0" anchor="ctr">
                    <a:solidFill>
                      <a:schemeClr val="bg1"/>
                    </a:solidFill>
                  </a:tcPr>
                </a:tc>
                <a:tc>
                  <a:txBody>
                    <a:bodyPr/>
                    <a:lstStyle/>
                    <a:p>
                      <a:pPr algn="ctr" fontAlgn="b"/>
                      <a:r>
                        <a:rPr lang="id-ID" sz="1100" b="1" i="0" u="none" strike="noStrike">
                          <a:effectLst/>
                          <a:latin typeface="+mn-lt"/>
                        </a:rPr>
                        <a:t> </a:t>
                      </a:r>
                    </a:p>
                  </a:txBody>
                  <a:tcPr marL="0" marR="0" marT="0" marB="0" anchor="ctr">
                    <a:solidFill>
                      <a:schemeClr val="bg1"/>
                    </a:solidFill>
                  </a:tcPr>
                </a:tc>
                <a:extLst>
                  <a:ext uri="{0D108BD9-81ED-4DB2-BD59-A6C34878D82A}">
                    <a16:rowId xmlns:a16="http://schemas.microsoft.com/office/drawing/2014/main" val="2947472548"/>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1). Proses Pembelajaran</a:t>
                      </a:r>
                    </a:p>
                  </a:txBody>
                  <a:tcPr marL="0" marR="0" marT="0" marB="0" anchor="ctr">
                    <a:solidFill>
                      <a:schemeClr val="bg1"/>
                    </a:solidFill>
                  </a:tcPr>
                </a:tc>
                <a:tc>
                  <a:txBody>
                    <a:bodyPr/>
                    <a:lstStyle/>
                    <a:p>
                      <a:pPr algn="ctr" fontAlgn="b"/>
                      <a:r>
                        <a:rPr lang="en-US" sz="1100" b="1" i="0" u="none" strike="noStrike" dirty="0">
                          <a:effectLst/>
                          <a:latin typeface="+mn-lt"/>
                        </a:rPr>
                        <a:t>494,244</a:t>
                      </a:r>
                      <a:endParaRPr lang="id-ID" sz="1100" b="1" i="0" u="none" strike="noStrike" dirty="0">
                        <a:effectLst/>
                        <a:latin typeface="+mn-lt"/>
                      </a:endParaRPr>
                    </a:p>
                  </a:txBody>
                  <a:tcPr marL="0" marR="0" marT="0" marB="0" anchor="ctr">
                    <a:solidFill>
                      <a:schemeClr val="bg1"/>
                    </a:solidFill>
                  </a:tcPr>
                </a:tc>
                <a:extLst>
                  <a:ext uri="{0D108BD9-81ED-4DB2-BD59-A6C34878D82A}">
                    <a16:rowId xmlns:a16="http://schemas.microsoft.com/office/drawing/2014/main" val="3557120293"/>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dirty="0">
                          <a:effectLst/>
                          <a:latin typeface="+mn-lt"/>
                        </a:rPr>
                        <a:t>    2). Proses Bimbingan</a:t>
                      </a:r>
                    </a:p>
                  </a:txBody>
                  <a:tcPr marL="0" marR="0" marT="0" marB="0" anchor="ctr">
                    <a:solidFill>
                      <a:schemeClr val="bg1"/>
                    </a:solidFill>
                  </a:tcPr>
                </a:tc>
                <a:tc>
                  <a:txBody>
                    <a:bodyPr/>
                    <a:lstStyle/>
                    <a:p>
                      <a:pPr algn="ctr" fontAlgn="b"/>
                      <a:r>
                        <a:rPr lang="id-ID" sz="1100" b="1" i="0" u="none" strike="noStrike" dirty="0">
                          <a:effectLst/>
                          <a:latin typeface="+mn-lt"/>
                        </a:rPr>
                        <a:t> </a:t>
                      </a:r>
                    </a:p>
                  </a:txBody>
                  <a:tcPr marL="0" marR="0" marT="0" marB="0" anchor="ctr">
                    <a:solidFill>
                      <a:schemeClr val="bg1"/>
                    </a:solidFill>
                  </a:tcPr>
                </a:tc>
                <a:extLst>
                  <a:ext uri="{0D108BD9-81ED-4DB2-BD59-A6C34878D82A}">
                    <a16:rowId xmlns:a16="http://schemas.microsoft.com/office/drawing/2014/main" val="2246013375"/>
                  </a:ext>
                </a:extLst>
              </a:tr>
              <a:tr h="659946">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ctr"/>
                      <a:r>
                        <a:rPr lang="id-ID" sz="1100" b="1" i="0" u="none" strike="noStrike">
                          <a:effectLst/>
                          <a:latin typeface="+mn-lt"/>
                        </a:rPr>
                        <a:t>    3). Tugas Lain yang relevan dengan fungsi sekolah / madrasah</a:t>
                      </a:r>
                    </a:p>
                  </a:txBody>
                  <a:tcPr marL="0" marR="0" marT="0" marB="0" anchor="ctr">
                    <a:solidFill>
                      <a:schemeClr val="bg1"/>
                    </a:solidFill>
                  </a:tcPr>
                </a:tc>
                <a:tc>
                  <a:txBody>
                    <a:bodyPr/>
                    <a:lstStyle/>
                    <a:p>
                      <a:pPr algn="ctr" fontAlgn="b"/>
                      <a:r>
                        <a:rPr lang="id-ID" sz="1100" b="1" i="0" u="none" strike="noStrike" dirty="0">
                          <a:effectLst/>
                          <a:latin typeface="+mn-lt"/>
                        </a:rPr>
                        <a:t> </a:t>
                      </a:r>
                    </a:p>
                  </a:txBody>
                  <a:tcPr marL="0" marR="0" marT="0" marB="0" anchor="ctr">
                    <a:solidFill>
                      <a:schemeClr val="bg1"/>
                    </a:solidFill>
                  </a:tcPr>
                </a:tc>
                <a:extLst>
                  <a:ext uri="{0D108BD9-81ED-4DB2-BD59-A6C34878D82A}">
                    <a16:rowId xmlns:a16="http://schemas.microsoft.com/office/drawing/2014/main" val="3885165071"/>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c. Pengembangan Profesi</a:t>
                      </a:r>
                    </a:p>
                  </a:txBody>
                  <a:tcPr marL="0" marR="0" marT="0" marB="0" anchor="ctr">
                    <a:solidFill>
                      <a:schemeClr val="bg1"/>
                    </a:solidFill>
                  </a:tcPr>
                </a:tc>
                <a:tc>
                  <a:txBody>
                    <a:bodyPr/>
                    <a:lstStyle/>
                    <a:p>
                      <a:pPr algn="ctr" fontAlgn="b"/>
                      <a:r>
                        <a:rPr lang="id-ID" sz="1100" b="1" i="0" u="none" strike="noStrike" dirty="0">
                          <a:effectLst/>
                          <a:latin typeface="Arial" panose="020B0604020202020204" pitchFamily="34" charset="0"/>
                        </a:rPr>
                        <a:t>17</a:t>
                      </a:r>
                      <a:r>
                        <a:rPr lang="en-US" sz="1100" b="1" i="0" u="none" strike="noStrike" dirty="0">
                          <a:effectLst/>
                          <a:latin typeface="Arial" panose="020B0604020202020204" pitchFamily="34" charset="0"/>
                        </a:rPr>
                        <a:t>,000</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12,000</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29,000</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c. Pengembangan Keprofesian Berkelanjutan</a:t>
                      </a:r>
                    </a:p>
                  </a:txBody>
                  <a:tcPr marL="0" marR="0" marT="0" marB="0" anchor="ctr">
                    <a:solidFill>
                      <a:schemeClr val="bg1"/>
                    </a:solidFill>
                  </a:tcPr>
                </a:tc>
                <a:tc>
                  <a:txBody>
                    <a:bodyPr/>
                    <a:lstStyle/>
                    <a:p>
                      <a:pPr algn="ctr" fontAlgn="b"/>
                      <a:r>
                        <a:rPr lang="id-ID" sz="1100" b="1" i="0" u="none" strike="noStrike" dirty="0">
                          <a:effectLst/>
                          <a:latin typeface="+mn-lt"/>
                        </a:rPr>
                        <a:t> </a:t>
                      </a:r>
                    </a:p>
                  </a:txBody>
                  <a:tcPr marL="0" marR="0" marT="0" marB="0" anchor="ctr">
                    <a:solidFill>
                      <a:schemeClr val="bg1"/>
                    </a:solidFill>
                  </a:tcPr>
                </a:tc>
                <a:extLst>
                  <a:ext uri="{0D108BD9-81ED-4DB2-BD59-A6C34878D82A}">
                    <a16:rowId xmlns:a16="http://schemas.microsoft.com/office/drawing/2014/main" val="2983066998"/>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1). Pengembangan Diri</a:t>
                      </a:r>
                    </a:p>
                  </a:txBody>
                  <a:tcPr marL="0" marR="0" marT="0" marB="0" anchor="ctr">
                    <a:solidFill>
                      <a:schemeClr val="bg1"/>
                    </a:solidFill>
                  </a:tcPr>
                </a:tc>
                <a:tc>
                  <a:txBody>
                    <a:bodyPr/>
                    <a:lstStyle/>
                    <a:p>
                      <a:pPr algn="ctr" fontAlgn="b"/>
                      <a:r>
                        <a:rPr lang="id-ID" sz="1100" b="1" i="0" u="none" strike="noStrike">
                          <a:effectLst/>
                          <a:latin typeface="+mn-lt"/>
                        </a:rPr>
                        <a:t>1,000</a:t>
                      </a:r>
                    </a:p>
                  </a:txBody>
                  <a:tcPr marL="0" marR="0" marT="0" marB="0" anchor="ctr">
                    <a:solidFill>
                      <a:schemeClr val="bg1"/>
                    </a:solidFill>
                  </a:tcPr>
                </a:tc>
                <a:extLst>
                  <a:ext uri="{0D108BD9-81ED-4DB2-BD59-A6C34878D82A}">
                    <a16:rowId xmlns:a16="http://schemas.microsoft.com/office/drawing/2014/main" val="2032761056"/>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 Publikasi Ilmiah</a:t>
                      </a:r>
                    </a:p>
                  </a:txBody>
                  <a:tcPr marL="0" marR="0" marT="0" marB="0" anchor="ctr">
                    <a:solidFill>
                      <a:schemeClr val="bg1"/>
                    </a:solidFill>
                  </a:tcPr>
                </a:tc>
                <a:tc>
                  <a:txBody>
                    <a:bodyPr/>
                    <a:lstStyle/>
                    <a:p>
                      <a:pPr algn="ctr" fontAlgn="b"/>
                      <a:r>
                        <a:rPr lang="id-ID" sz="1100" b="1" i="0" u="none" strike="noStrike">
                          <a:effectLst/>
                          <a:latin typeface="+mn-lt"/>
                        </a:rPr>
                        <a:t>29,000</a:t>
                      </a:r>
                    </a:p>
                  </a:txBody>
                  <a:tcPr marL="0" marR="0" marT="0" marB="0" anchor="ctr">
                    <a:solidFill>
                      <a:schemeClr val="bg1"/>
                    </a:solidFill>
                  </a:tcPr>
                </a:tc>
                <a:extLst>
                  <a:ext uri="{0D108BD9-81ED-4DB2-BD59-A6C34878D82A}">
                    <a16:rowId xmlns:a16="http://schemas.microsoft.com/office/drawing/2014/main" val="1651465965"/>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ctr"/>
                      <a:r>
                        <a:rPr lang="id-ID" sz="1100" b="1" i="0" u="none" strike="noStrike" dirty="0">
                          <a:effectLst/>
                          <a:latin typeface="+mn-lt"/>
                        </a:rPr>
                        <a:t>    3). Karya Inovatif</a:t>
                      </a:r>
                    </a:p>
                  </a:txBody>
                  <a:tcPr marL="0" marR="0" marT="0" marB="0" anchor="ctr">
                    <a:solidFill>
                      <a:schemeClr val="bg1"/>
                    </a:solidFill>
                  </a:tcPr>
                </a:tc>
                <a:tc>
                  <a:txBody>
                    <a:bodyPr/>
                    <a:lstStyle/>
                    <a:p>
                      <a:pPr algn="ctr" fontAlgn="b"/>
                      <a:r>
                        <a:rPr lang="id-ID" sz="1100" b="1" i="0" u="none" strike="noStrike">
                          <a:effectLst/>
                          <a:latin typeface="+mn-lt"/>
                        </a:rPr>
                        <a:t> </a:t>
                      </a:r>
                    </a:p>
                  </a:txBody>
                  <a:tcPr marL="0" marR="0" marT="0" marB="0" anchor="ctr">
                    <a:solidFill>
                      <a:schemeClr val="bg1"/>
                    </a:solidFill>
                  </a:tcPr>
                </a:tc>
                <a:extLst>
                  <a:ext uri="{0D108BD9-81ED-4DB2-BD59-A6C34878D82A}">
                    <a16:rowId xmlns:a16="http://schemas.microsoft.com/office/drawing/2014/main" val="1795945810"/>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Jumlah</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486,874</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114,620</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661,494</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dirty="0">
                          <a:effectLst/>
                          <a:latin typeface="+mn-lt"/>
                        </a:rPr>
                        <a:t>Jumlah Unsur Utama</a:t>
                      </a:r>
                    </a:p>
                  </a:txBody>
                  <a:tcPr marL="0" marR="0" marT="0" marB="0" anchor="ctr">
                    <a:solidFill>
                      <a:schemeClr val="bg1"/>
                    </a:solidFill>
                  </a:tcPr>
                </a:tc>
                <a:tc>
                  <a:txBody>
                    <a:bodyPr/>
                    <a:lstStyle/>
                    <a:p>
                      <a:pPr algn="ctr" fontAlgn="b"/>
                      <a:r>
                        <a:rPr lang="id-ID" sz="1100" b="1" i="0" u="none" strike="noStrike">
                          <a:effectLst/>
                          <a:latin typeface="+mn-lt"/>
                        </a:rPr>
                        <a:t>666,494</a:t>
                      </a:r>
                    </a:p>
                  </a:txBody>
                  <a:tcPr marL="0" marR="0" marT="0" marB="0" anchor="ctr">
                    <a:solidFill>
                      <a:schemeClr val="bg1"/>
                    </a:solidFill>
                  </a:tcPr>
                </a:tc>
                <a:extLst>
                  <a:ext uri="{0D108BD9-81ED-4DB2-BD59-A6C34878D82A}">
                    <a16:rowId xmlns:a16="http://schemas.microsoft.com/office/drawing/2014/main" val="583603164"/>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en-US" sz="1100" b="1" u="none" strike="noStrike" dirty="0">
                          <a:effectLst/>
                        </a:rPr>
                        <a:t>2</a:t>
                      </a:r>
                      <a:r>
                        <a:rPr lang="id-ID" sz="1100" b="1" u="none" strike="noStrike" dirty="0">
                          <a:effectLst/>
                        </a:rPr>
                        <a:t> </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Unsur Penunjang</a:t>
                      </a:r>
                    </a:p>
                  </a:txBody>
                  <a:tcPr marL="0" marR="0" marT="0" marB="0" anchor="ctr">
                    <a:solidFill>
                      <a:schemeClr val="bg1"/>
                    </a:solidFill>
                  </a:tcPr>
                </a:tc>
                <a:tc>
                  <a:txBody>
                    <a:bodyPr/>
                    <a:lstStyle/>
                    <a:p>
                      <a:pPr algn="ctr" fontAlgn="b"/>
                      <a:r>
                        <a:rPr lang="id-ID" sz="1100" b="1" i="0" u="none" strike="noStrike">
                          <a:effectLst/>
                          <a:latin typeface="+mn-lt"/>
                        </a:rPr>
                        <a:t> </a:t>
                      </a:r>
                    </a:p>
                  </a:txBody>
                  <a:tcPr marL="0" marR="0" marT="0" marB="0" anchor="ctr">
                    <a:solidFill>
                      <a:schemeClr val="bg1"/>
                    </a:solidFill>
                  </a:tcPr>
                </a:tc>
                <a:extLst>
                  <a:ext uri="{0D108BD9-81ED-4DB2-BD59-A6C34878D82A}">
                    <a16:rowId xmlns:a16="http://schemas.microsoft.com/office/drawing/2014/main" val="1362713316"/>
                  </a:ext>
                </a:extLst>
              </a:tr>
              <a:tr h="311641">
                <a:tc>
                  <a:txBody>
                    <a:bodyPr/>
                    <a:lstStyle/>
                    <a:p>
                      <a:pPr algn="ctr" fontAlgn="b"/>
                      <a:r>
                        <a:rPr lang="id-ID" sz="1100" b="1" i="0" u="none" strike="noStrike">
                          <a:effectLst/>
                          <a:latin typeface="Arial" panose="020B0604020202020204" pitchFamily="34" charset="0"/>
                        </a:rPr>
                        <a:t>2</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Unsur Penunjang Proses</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7,250</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7,250</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dirty="0">
                          <a:effectLst/>
                          <a:latin typeface="+mn-lt"/>
                        </a:rPr>
                        <a:t>    1).  Ijazah yang tidak Sesuai</a:t>
                      </a:r>
                    </a:p>
                  </a:txBody>
                  <a:tcPr marL="0" marR="0" marT="0" marB="0" anchor="ctr">
                    <a:solidFill>
                      <a:schemeClr val="bg1"/>
                    </a:solidFill>
                  </a:tcPr>
                </a:tc>
                <a:tc>
                  <a:txBody>
                    <a:bodyPr/>
                    <a:lstStyle/>
                    <a:p>
                      <a:pPr algn="ctr" fontAlgn="b"/>
                      <a:r>
                        <a:rPr lang="id-ID" sz="1100" b="1" i="0" u="none" strike="noStrike">
                          <a:effectLst/>
                          <a:latin typeface="+mn-lt"/>
                        </a:rPr>
                        <a:t> </a:t>
                      </a:r>
                    </a:p>
                  </a:txBody>
                  <a:tcPr marL="0" marR="0" marT="0" marB="0" anchor="ctr">
                    <a:solidFill>
                      <a:schemeClr val="bg1"/>
                    </a:solidFill>
                  </a:tcPr>
                </a:tc>
                <a:extLst>
                  <a:ext uri="{0D108BD9-81ED-4DB2-BD59-A6C34878D82A}">
                    <a16:rowId xmlns:a16="http://schemas.microsoft.com/office/drawing/2014/main" val="3642588793"/>
                  </a:ext>
                </a:extLst>
              </a:tr>
              <a:tr h="311641">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id-ID" sz="1100" b="1" i="0" u="none" strike="noStrike">
                          <a:effectLst/>
                          <a:latin typeface="Arial" panose="020B0604020202020204" pitchFamily="34" charset="0"/>
                        </a:rPr>
                        <a:t>Belajar Mengajar</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l" fontAlgn="b"/>
                      <a:r>
                        <a:rPr lang="id-ID" sz="1100" b="1" i="0" u="none" strike="noStrike">
                          <a:effectLst/>
                          <a:latin typeface="+mn-lt"/>
                        </a:rPr>
                        <a:t>    2).  Pendukung Tugas Baru</a:t>
                      </a:r>
                    </a:p>
                  </a:txBody>
                  <a:tcPr marL="0" marR="0" marT="0" marB="0" anchor="ctr">
                    <a:solidFill>
                      <a:schemeClr val="bg1"/>
                    </a:solidFill>
                  </a:tcPr>
                </a:tc>
                <a:tc>
                  <a:txBody>
                    <a:bodyPr/>
                    <a:lstStyle/>
                    <a:p>
                      <a:pPr algn="ctr" fontAlgn="b"/>
                      <a:r>
                        <a:rPr lang="en-US" sz="1100" b="1" i="0" u="none" strike="noStrike" dirty="0">
                          <a:effectLst/>
                          <a:latin typeface="+mn-lt"/>
                        </a:rPr>
                        <a:t>0,000</a:t>
                      </a:r>
                      <a:endParaRPr lang="id-ID" sz="1100" b="1" i="0" u="none" strike="noStrike" dirty="0">
                        <a:effectLst/>
                        <a:latin typeface="+mn-lt"/>
                      </a:endParaRPr>
                    </a:p>
                  </a:txBody>
                  <a:tcPr marL="0" marR="0" marT="0" marB="0" anchor="ctr">
                    <a:solidFill>
                      <a:schemeClr val="bg1"/>
                    </a:solidFill>
                  </a:tcPr>
                </a:tc>
                <a:extLst>
                  <a:ext uri="{0D108BD9-81ED-4DB2-BD59-A6C34878D82A}">
                    <a16:rowId xmlns:a16="http://schemas.microsoft.com/office/drawing/2014/main" val="2806389866"/>
                  </a:ext>
                </a:extLst>
              </a:tr>
              <a:tr h="549955">
                <a:tc>
                  <a:txBody>
                    <a:bodyPr/>
                    <a:lstStyle/>
                    <a:p>
                      <a:pPr algn="ctr" fontAlgn="b"/>
                      <a:r>
                        <a:rPr lang="id-ID" sz="1100" b="1" i="0" u="none" strike="noStrike">
                          <a:effectLst/>
                          <a:latin typeface="Arial" panose="020B0604020202020204" pitchFamily="34" charset="0"/>
                        </a:rPr>
                        <a:t> </a:t>
                      </a:r>
                    </a:p>
                  </a:txBody>
                  <a:tcPr marL="0" marR="0" marT="0" marB="0" anchor="ctr">
                    <a:solidFill>
                      <a:schemeClr val="bg1"/>
                    </a:solidFill>
                  </a:tcPr>
                </a:tc>
                <a:tc>
                  <a:txBody>
                    <a:bodyPr/>
                    <a:lstStyle/>
                    <a:p>
                      <a:pPr algn="l" fontAlgn="b"/>
                      <a:r>
                        <a:rPr lang="es-ES" sz="1100" b="1" i="0" u="none" strike="noStrike">
                          <a:effectLst/>
                          <a:latin typeface="Arial" panose="020B0604020202020204" pitchFamily="34" charset="0"/>
                        </a:rPr>
                        <a:t>JUMLAH Unsur Utama dan Unsur Penunjang</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486,874</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i="0" u="none" strike="noStrike">
                          <a:effectLst/>
                          <a:latin typeface="Arial" panose="020B0604020202020204" pitchFamily="34" charset="0"/>
                        </a:rPr>
                        <a:t>121,870</a:t>
                      </a:r>
                    </a:p>
                  </a:txBody>
                  <a:tcPr marL="0" marR="0" marT="0" marB="0" anchor="ctr">
                    <a:solidFill>
                      <a:schemeClr val="bg1"/>
                    </a:solidFill>
                  </a:tcPr>
                </a:tc>
                <a:tc>
                  <a:txBody>
                    <a:bodyPr/>
                    <a:lstStyle/>
                    <a:p>
                      <a:pPr algn="ctr" fontAlgn="b"/>
                      <a:r>
                        <a:rPr lang="en-US" sz="1100" b="1" i="0" u="none" strike="noStrike" dirty="0">
                          <a:effectLst/>
                          <a:latin typeface="Arial" panose="020B0604020202020204" pitchFamily="34" charset="0"/>
                        </a:rPr>
                        <a:t>608,744</a:t>
                      </a:r>
                      <a:endParaRPr lang="id-ID" sz="1100" b="1" i="0" u="none" strike="noStrike" dirty="0">
                        <a:effectLst/>
                        <a:latin typeface="Arial" panose="020B0604020202020204" pitchFamily="34" charset="0"/>
                      </a:endParaRPr>
                    </a:p>
                  </a:txBody>
                  <a:tcPr marL="0" marR="0" marT="0" marB="0" anchor="ctr">
                    <a:solidFill>
                      <a:schemeClr val="bg1"/>
                    </a:solidFill>
                  </a:tcPr>
                </a:tc>
                <a:tc>
                  <a:txBody>
                    <a:bodyPr/>
                    <a:lstStyle/>
                    <a:p>
                      <a:pPr algn="ctr" fontAlgn="b"/>
                      <a:r>
                        <a:rPr lang="id-ID" sz="1100" b="1" u="none" strike="noStrike">
                          <a:effectLst/>
                        </a:rPr>
                        <a:t> </a:t>
                      </a:r>
                      <a:endParaRPr lang="id-ID" sz="1100" b="1" i="0" u="none" strike="noStrike">
                        <a:effectLst/>
                        <a:latin typeface="Arial" panose="020B0604020202020204" pitchFamily="34" charset="0"/>
                      </a:endParaRPr>
                    </a:p>
                  </a:txBody>
                  <a:tcPr marL="0" marR="0" marT="0" marB="0" anchor="ctr">
                    <a:solidFill>
                      <a:schemeClr val="bg1"/>
                    </a:solidFill>
                  </a:tcPr>
                </a:tc>
                <a:tc>
                  <a:txBody>
                    <a:bodyPr/>
                    <a:lstStyle/>
                    <a:p>
                      <a:pPr algn="ctr" fontAlgn="ctr"/>
                      <a:r>
                        <a:rPr lang="es-ES" sz="1100" b="1" i="0" u="none" strike="noStrike">
                          <a:effectLst/>
                          <a:latin typeface="+mn-lt"/>
                        </a:rPr>
                        <a:t>JUMLAH Unsur Utama dan Unsur Penunjang</a:t>
                      </a:r>
                    </a:p>
                  </a:txBody>
                  <a:tcPr marL="0" marR="0" marT="0" marB="0" anchor="ctr">
                    <a:solidFill>
                      <a:schemeClr val="bg1"/>
                    </a:solidFill>
                  </a:tcPr>
                </a:tc>
                <a:tc>
                  <a:txBody>
                    <a:bodyPr/>
                    <a:lstStyle/>
                    <a:p>
                      <a:pPr algn="ctr" fontAlgn="b"/>
                      <a:r>
                        <a:rPr lang="en-US" sz="1100" b="1" i="0" u="none" strike="noStrike" dirty="0">
                          <a:effectLst/>
                          <a:latin typeface="+mn-lt"/>
                        </a:rPr>
                        <a:t>608,744</a:t>
                      </a:r>
                      <a:endParaRPr lang="id-ID" sz="1100" b="1" i="0" u="none" strike="noStrike" dirty="0">
                        <a:effectLst/>
                        <a:latin typeface="+mn-lt"/>
                      </a:endParaRPr>
                    </a:p>
                  </a:txBody>
                  <a:tcPr marL="0" marR="0" marT="0" marB="0" anchor="ctr">
                    <a:solidFill>
                      <a:schemeClr val="bg1"/>
                    </a:solidFill>
                  </a:tcPr>
                </a:tc>
                <a:extLst>
                  <a:ext uri="{0D108BD9-81ED-4DB2-BD59-A6C34878D82A}">
                    <a16:rowId xmlns:a16="http://schemas.microsoft.com/office/drawing/2014/main" val="1063182291"/>
                  </a:ext>
                </a:extLst>
              </a:tr>
            </a:tbl>
          </a:graphicData>
        </a:graphic>
      </p:graphicFrame>
      <p:cxnSp>
        <p:nvCxnSpPr>
          <p:cNvPr id="5" name="Curved Connector 6">
            <a:extLst>
              <a:ext uri="{FF2B5EF4-FFF2-40B4-BE49-F238E27FC236}">
                <a16:creationId xmlns:a16="http://schemas.microsoft.com/office/drawing/2014/main" id="{F2838E27-E763-435F-932A-77904E9C1BED}"/>
              </a:ext>
            </a:extLst>
          </p:cNvPr>
          <p:cNvCxnSpPr/>
          <p:nvPr/>
        </p:nvCxnSpPr>
        <p:spPr>
          <a:xfrm flipV="1">
            <a:off x="4562475" y="1133168"/>
            <a:ext cx="3753853" cy="2208"/>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Curved Connector 11">
            <a:extLst>
              <a:ext uri="{FF2B5EF4-FFF2-40B4-BE49-F238E27FC236}">
                <a16:creationId xmlns:a16="http://schemas.microsoft.com/office/drawing/2014/main" id="{5E7347CC-297E-46D8-B9C2-D1D1390E635D}"/>
              </a:ext>
            </a:extLst>
          </p:cNvPr>
          <p:cNvCxnSpPr/>
          <p:nvPr/>
        </p:nvCxnSpPr>
        <p:spPr>
          <a:xfrm>
            <a:off x="4618759" y="1600200"/>
            <a:ext cx="3697569" cy="2715564"/>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Curved Connector 8">
            <a:extLst>
              <a:ext uri="{FF2B5EF4-FFF2-40B4-BE49-F238E27FC236}">
                <a16:creationId xmlns:a16="http://schemas.microsoft.com/office/drawing/2014/main" id="{83FBAF61-E4A9-4B08-B71F-1A2DF1E28E87}"/>
              </a:ext>
            </a:extLst>
          </p:cNvPr>
          <p:cNvCxnSpPr/>
          <p:nvPr/>
        </p:nvCxnSpPr>
        <p:spPr>
          <a:xfrm>
            <a:off x="4618759" y="2316106"/>
            <a:ext cx="3697569" cy="419411"/>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urved Connector 9">
            <a:extLst>
              <a:ext uri="{FF2B5EF4-FFF2-40B4-BE49-F238E27FC236}">
                <a16:creationId xmlns:a16="http://schemas.microsoft.com/office/drawing/2014/main" id="{260B17B0-F1A3-4FAA-A8BD-21BC253B6D93}"/>
              </a:ext>
            </a:extLst>
          </p:cNvPr>
          <p:cNvCxnSpPr/>
          <p:nvPr/>
        </p:nvCxnSpPr>
        <p:spPr>
          <a:xfrm>
            <a:off x="4562475" y="4067090"/>
            <a:ext cx="3753853" cy="545558"/>
          </a:xfrm>
          <a:prstGeom prst="curvedConnector3">
            <a:avLst>
              <a:gd name="adj1" fmla="val 50000"/>
            </a:avLst>
          </a:prstGeom>
          <a:ln>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9" name="Curved Connector 10">
            <a:extLst>
              <a:ext uri="{FF2B5EF4-FFF2-40B4-BE49-F238E27FC236}">
                <a16:creationId xmlns:a16="http://schemas.microsoft.com/office/drawing/2014/main" id="{F1801865-D745-4F53-BE52-D029848866B9}"/>
              </a:ext>
            </a:extLst>
          </p:cNvPr>
          <p:cNvCxnSpPr/>
          <p:nvPr/>
        </p:nvCxnSpPr>
        <p:spPr>
          <a:xfrm>
            <a:off x="4762500" y="5827858"/>
            <a:ext cx="3258554" cy="247287"/>
          </a:xfrm>
          <a:prstGeom prst="curvedConnector3">
            <a:avLst>
              <a:gd name="adj1" fmla="val 50000"/>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Curved Connector 15">
            <a:extLst>
              <a:ext uri="{FF2B5EF4-FFF2-40B4-BE49-F238E27FC236}">
                <a16:creationId xmlns:a16="http://schemas.microsoft.com/office/drawing/2014/main" id="{69E74050-B31C-467C-ADA9-0D488A89B0CC}"/>
              </a:ext>
            </a:extLst>
          </p:cNvPr>
          <p:cNvCxnSpPr/>
          <p:nvPr/>
        </p:nvCxnSpPr>
        <p:spPr>
          <a:xfrm rot="5400000" flipH="1" flipV="1">
            <a:off x="8071163" y="1891897"/>
            <a:ext cx="1042410" cy="19685"/>
          </a:xfrm>
          <a:prstGeom prst="curvedConnector3">
            <a:avLst>
              <a:gd name="adj1" fmla="val 50000"/>
            </a:avLst>
          </a:prstGeom>
          <a:ln>
            <a:solidFill>
              <a:srgbClr val="7030A0"/>
            </a:solidFill>
            <a:tailEnd type="arrow"/>
          </a:ln>
        </p:spPr>
        <p:style>
          <a:lnRef idx="3">
            <a:schemeClr val="accent5"/>
          </a:lnRef>
          <a:fillRef idx="0">
            <a:schemeClr val="accent5"/>
          </a:fillRef>
          <a:effectRef idx="2">
            <a:schemeClr val="accent5"/>
          </a:effectRef>
          <a:fontRef idx="minor">
            <a:schemeClr val="tx1"/>
          </a:fontRef>
        </p:style>
      </p:cxnSp>
      <p:cxnSp>
        <p:nvCxnSpPr>
          <p:cNvPr id="11" name="Curved Connector 16">
            <a:extLst>
              <a:ext uri="{FF2B5EF4-FFF2-40B4-BE49-F238E27FC236}">
                <a16:creationId xmlns:a16="http://schemas.microsoft.com/office/drawing/2014/main" id="{AF006DD2-213F-4488-BC18-7F55C9FAABF9}"/>
              </a:ext>
            </a:extLst>
          </p:cNvPr>
          <p:cNvCxnSpPr/>
          <p:nvPr/>
        </p:nvCxnSpPr>
        <p:spPr>
          <a:xfrm rot="5400000" flipH="1" flipV="1">
            <a:off x="6620291" y="3607020"/>
            <a:ext cx="4690860" cy="51751"/>
          </a:xfrm>
          <a:prstGeom prst="curvedConnector3">
            <a:avLst>
              <a:gd name="adj1" fmla="val 50000"/>
            </a:avLst>
          </a:prstGeom>
          <a:ln>
            <a:solidFill>
              <a:srgbClr val="FF0000"/>
            </a:solidFill>
            <a:tailEnd type="arrow"/>
          </a:ln>
        </p:spPr>
        <p:style>
          <a:lnRef idx="3">
            <a:schemeClr val="accent5"/>
          </a:lnRef>
          <a:fillRef idx="0">
            <a:schemeClr val="accent5"/>
          </a:fillRef>
          <a:effectRef idx="2">
            <a:schemeClr val="accent5"/>
          </a:effectRef>
          <a:fontRef idx="minor">
            <a:schemeClr val="tx1"/>
          </a:fontRef>
        </p:style>
      </p:cxnSp>
      <p:sp>
        <p:nvSpPr>
          <p:cNvPr id="12" name="Oval 11">
            <a:extLst>
              <a:ext uri="{FF2B5EF4-FFF2-40B4-BE49-F238E27FC236}">
                <a16:creationId xmlns:a16="http://schemas.microsoft.com/office/drawing/2014/main" id="{BEAF96AC-84C0-4BE7-9A6A-11F683FBA51C}"/>
              </a:ext>
            </a:extLst>
          </p:cNvPr>
          <p:cNvSpPr/>
          <p:nvPr/>
        </p:nvSpPr>
        <p:spPr>
          <a:xfrm>
            <a:off x="8042564" y="2476840"/>
            <a:ext cx="1010653" cy="4949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id-ID" sz="1100"/>
          </a:p>
        </p:txBody>
      </p:sp>
      <p:sp>
        <p:nvSpPr>
          <p:cNvPr id="13" name="Oval 12">
            <a:extLst>
              <a:ext uri="{FF2B5EF4-FFF2-40B4-BE49-F238E27FC236}">
                <a16:creationId xmlns:a16="http://schemas.microsoft.com/office/drawing/2014/main" id="{94945A0A-7262-4D46-B69E-20E971A05DDA}"/>
              </a:ext>
            </a:extLst>
          </p:cNvPr>
          <p:cNvSpPr/>
          <p:nvPr/>
        </p:nvSpPr>
        <p:spPr>
          <a:xfrm>
            <a:off x="8077200" y="5905840"/>
            <a:ext cx="1010653" cy="49496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id-ID" sz="1100"/>
          </a:p>
        </p:txBody>
      </p:sp>
      <p:sp>
        <p:nvSpPr>
          <p:cNvPr id="14" name="Oval 13">
            <a:extLst>
              <a:ext uri="{FF2B5EF4-FFF2-40B4-BE49-F238E27FC236}">
                <a16:creationId xmlns:a16="http://schemas.microsoft.com/office/drawing/2014/main" id="{E620A0C0-242D-4BC4-87EF-CC52146391F1}"/>
              </a:ext>
            </a:extLst>
          </p:cNvPr>
          <p:cNvSpPr/>
          <p:nvPr/>
        </p:nvSpPr>
        <p:spPr>
          <a:xfrm>
            <a:off x="3962400" y="5632595"/>
            <a:ext cx="800100" cy="3905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id-ID" sz="1100"/>
          </a:p>
        </p:txBody>
      </p:sp>
      <p:sp>
        <p:nvSpPr>
          <p:cNvPr id="15" name="Oval 14">
            <a:extLst>
              <a:ext uri="{FF2B5EF4-FFF2-40B4-BE49-F238E27FC236}">
                <a16:creationId xmlns:a16="http://schemas.microsoft.com/office/drawing/2014/main" id="{C8169C71-18FE-44D1-8BA1-51973BEFAF7A}"/>
              </a:ext>
            </a:extLst>
          </p:cNvPr>
          <p:cNvSpPr/>
          <p:nvPr/>
        </p:nvSpPr>
        <p:spPr>
          <a:xfrm>
            <a:off x="6145876" y="4836160"/>
            <a:ext cx="1947951" cy="110806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dirty="0">
                <a:solidFill>
                  <a:srgbClr val="002060"/>
                </a:solidFill>
                <a:latin typeface="Bookman Old Style" panose="02050604050505020204" pitchFamily="18" charset="0"/>
              </a:rPr>
              <a:t>I.</a:t>
            </a:r>
          </a:p>
          <a:p>
            <a:pPr algn="ctr"/>
            <a:r>
              <a:rPr lang="en-US" dirty="0" err="1">
                <a:solidFill>
                  <a:srgbClr val="002060"/>
                </a:solidFill>
                <a:latin typeface="Bookman Old Style" panose="02050604050505020204" pitchFamily="18" charset="0"/>
              </a:rPr>
              <a:t>Jika</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nilai</a:t>
            </a:r>
            <a:r>
              <a:rPr lang="en-US" dirty="0">
                <a:solidFill>
                  <a:srgbClr val="002060"/>
                </a:solidFill>
                <a:latin typeface="Bookman Old Style" panose="02050604050505020204" pitchFamily="18" charset="0"/>
              </a:rPr>
              <a:t> Pendidikan </a:t>
            </a:r>
            <a:r>
              <a:rPr lang="en-US" dirty="0" err="1">
                <a:solidFill>
                  <a:srgbClr val="002060"/>
                </a:solidFill>
                <a:latin typeface="Bookman Old Style" panose="02050604050505020204" pitchFamily="18" charset="0"/>
              </a:rPr>
              <a:t>kurang</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diambil</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dari</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penunjang</a:t>
            </a:r>
            <a:endParaRPr lang="id-ID" dirty="0">
              <a:solidFill>
                <a:srgbClr val="002060"/>
              </a:solidFill>
              <a:latin typeface="Bookman Old Style" panose="02050604050505020204" pitchFamily="18" charset="0"/>
            </a:endParaRPr>
          </a:p>
        </p:txBody>
      </p:sp>
      <p:sp>
        <p:nvSpPr>
          <p:cNvPr id="16" name="Oval 15">
            <a:extLst>
              <a:ext uri="{FF2B5EF4-FFF2-40B4-BE49-F238E27FC236}">
                <a16:creationId xmlns:a16="http://schemas.microsoft.com/office/drawing/2014/main" id="{8232487F-0B6D-46C6-8D4E-47EE8C92CF4D}"/>
              </a:ext>
            </a:extLst>
          </p:cNvPr>
          <p:cNvSpPr/>
          <p:nvPr/>
        </p:nvSpPr>
        <p:spPr>
          <a:xfrm>
            <a:off x="6348595" y="1208088"/>
            <a:ext cx="1947951" cy="11407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dirty="0">
                <a:solidFill>
                  <a:srgbClr val="002060"/>
                </a:solidFill>
                <a:latin typeface="Bookman Old Style" panose="02050604050505020204" pitchFamily="18" charset="0"/>
              </a:rPr>
              <a:t>II.</a:t>
            </a:r>
          </a:p>
          <a:p>
            <a:pPr algn="ctr"/>
            <a:r>
              <a:rPr lang="en-US" dirty="0" err="1">
                <a:solidFill>
                  <a:srgbClr val="002060"/>
                </a:solidFill>
                <a:latin typeface="Bookman Old Style" panose="02050604050505020204" pitchFamily="18" charset="0"/>
              </a:rPr>
              <a:t>Jika</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nilai</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dari</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penunjang</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masih</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kurang</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diambil</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dari</a:t>
            </a:r>
            <a:r>
              <a:rPr lang="en-US" dirty="0">
                <a:solidFill>
                  <a:srgbClr val="002060"/>
                </a:solidFill>
                <a:latin typeface="Bookman Old Style" panose="02050604050505020204" pitchFamily="18" charset="0"/>
              </a:rPr>
              <a:t> </a:t>
            </a:r>
            <a:r>
              <a:rPr lang="en-US" dirty="0" err="1">
                <a:solidFill>
                  <a:srgbClr val="002060"/>
                </a:solidFill>
                <a:latin typeface="Bookman Old Style" panose="02050604050505020204" pitchFamily="18" charset="0"/>
              </a:rPr>
              <a:t>pembelajaran</a:t>
            </a:r>
            <a:endParaRPr lang="id-ID" dirty="0">
              <a:solidFill>
                <a:srgbClr val="002060"/>
              </a:solidFill>
              <a:latin typeface="Bookman Old Style" panose="02050604050505020204" pitchFamily="18" charset="0"/>
            </a:endParaRPr>
          </a:p>
        </p:txBody>
      </p:sp>
      <p:sp>
        <p:nvSpPr>
          <p:cNvPr id="17" name="Oval 16">
            <a:extLst>
              <a:ext uri="{FF2B5EF4-FFF2-40B4-BE49-F238E27FC236}">
                <a16:creationId xmlns:a16="http://schemas.microsoft.com/office/drawing/2014/main" id="{1B974A5C-042B-42FD-AEA3-2555AEE549FE}"/>
              </a:ext>
            </a:extLst>
          </p:cNvPr>
          <p:cNvSpPr/>
          <p:nvPr/>
        </p:nvSpPr>
        <p:spPr>
          <a:xfrm>
            <a:off x="561886" y="2708920"/>
            <a:ext cx="1947951" cy="95399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b="1" dirty="0">
                <a:solidFill>
                  <a:srgbClr val="002060"/>
                </a:solidFill>
                <a:latin typeface="Bookman Old Style" panose="02050604050505020204" pitchFamily="18" charset="0"/>
              </a:rPr>
              <a:t>CONTOH UNTUK PENDIDIKAN TERAKHIR D.III</a:t>
            </a:r>
            <a:endParaRPr lang="id-ID" b="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2489534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C5436-6421-4B02-AF8D-5C39C52BF361}"/>
              </a:ext>
            </a:extLst>
          </p:cNvPr>
          <p:cNvSpPr>
            <a:spLocks noGrp="1"/>
          </p:cNvSpPr>
          <p:nvPr>
            <p:ph type="title"/>
          </p:nvPr>
        </p:nvSpPr>
        <p:spPr>
          <a:xfrm>
            <a:off x="457200" y="274638"/>
            <a:ext cx="8229600" cy="778098"/>
          </a:xfrm>
        </p:spPr>
        <p:txBody>
          <a:bodyPr>
            <a:normAutofit/>
          </a:bodyPr>
          <a:lstStyle/>
          <a:p>
            <a:r>
              <a:rPr lang="en-US" sz="2400" dirty="0">
                <a:solidFill>
                  <a:srgbClr val="002060"/>
                </a:solidFill>
                <a:latin typeface="Bookman Old Style" panose="02050604050505020204" pitchFamily="18" charset="0"/>
              </a:rPr>
              <a:t>NILAI MAKSIMAL UNSUR PENUNJANG</a:t>
            </a:r>
            <a:endParaRPr lang="id-ID" sz="2400" dirty="0">
              <a:solidFill>
                <a:srgbClr val="002060"/>
              </a:solidFill>
              <a:latin typeface="Bookman Old Style" panose="02050604050505020204" pitchFamily="18" charset="0"/>
            </a:endParaRPr>
          </a:p>
        </p:txBody>
      </p:sp>
      <p:sp>
        <p:nvSpPr>
          <p:cNvPr id="4" name="Slide Number Placeholder 3">
            <a:extLst>
              <a:ext uri="{FF2B5EF4-FFF2-40B4-BE49-F238E27FC236}">
                <a16:creationId xmlns:a16="http://schemas.microsoft.com/office/drawing/2014/main" id="{9EFC0773-E225-496C-A3CB-CEFA44B5D2CF}"/>
              </a:ext>
            </a:extLst>
          </p:cNvPr>
          <p:cNvSpPr>
            <a:spLocks noGrp="1"/>
          </p:cNvSpPr>
          <p:nvPr>
            <p:ph type="sldNum" sz="quarter" idx="12"/>
          </p:nvPr>
        </p:nvSpPr>
        <p:spPr>
          <a:xfrm>
            <a:off x="152400" y="6356350"/>
            <a:ext cx="457200" cy="365125"/>
          </a:xfrm>
        </p:spPr>
        <p:txBody>
          <a:bodyPr/>
          <a:lstStyle/>
          <a:p>
            <a:fld id="{0B27C358-ECF6-DB44-A780-5AC482D6CED5}" type="slidenum">
              <a:rPr/>
              <a:pPr/>
              <a:t>47</a:t>
            </a:fld>
            <a:endParaRPr lang="en-US" dirty="0"/>
          </a:p>
        </p:txBody>
      </p:sp>
      <p:graphicFrame>
        <p:nvGraphicFramePr>
          <p:cNvPr id="7" name="Table 6">
            <a:extLst>
              <a:ext uri="{FF2B5EF4-FFF2-40B4-BE49-F238E27FC236}">
                <a16:creationId xmlns:a16="http://schemas.microsoft.com/office/drawing/2014/main" id="{B7B84C18-2DA8-4D67-BA0A-5F4E01AA7407}"/>
              </a:ext>
            </a:extLst>
          </p:cNvPr>
          <p:cNvGraphicFramePr>
            <a:graphicFrameLocks noGrp="1"/>
          </p:cNvGraphicFramePr>
          <p:nvPr/>
        </p:nvGraphicFramePr>
        <p:xfrm>
          <a:off x="457200" y="1019867"/>
          <a:ext cx="8229600" cy="5073429"/>
        </p:xfrm>
        <a:graphic>
          <a:graphicData uri="http://schemas.openxmlformats.org/drawingml/2006/table">
            <a:tbl>
              <a:tblPr>
                <a:tableStyleId>{E8B1032C-EA38-4F05-BA0D-38AFFFC7BED3}</a:tableStyleId>
              </a:tblPr>
              <a:tblGrid>
                <a:gridCol w="3052919">
                  <a:extLst>
                    <a:ext uri="{9D8B030D-6E8A-4147-A177-3AD203B41FA5}">
                      <a16:colId xmlns:a16="http://schemas.microsoft.com/office/drawing/2014/main" val="1060360088"/>
                    </a:ext>
                  </a:extLst>
                </a:gridCol>
                <a:gridCol w="2920179">
                  <a:extLst>
                    <a:ext uri="{9D8B030D-6E8A-4147-A177-3AD203B41FA5}">
                      <a16:colId xmlns:a16="http://schemas.microsoft.com/office/drawing/2014/main" val="442574418"/>
                    </a:ext>
                  </a:extLst>
                </a:gridCol>
                <a:gridCol w="2256502">
                  <a:extLst>
                    <a:ext uri="{9D8B030D-6E8A-4147-A177-3AD203B41FA5}">
                      <a16:colId xmlns:a16="http://schemas.microsoft.com/office/drawing/2014/main" val="4002159908"/>
                    </a:ext>
                  </a:extLst>
                </a:gridCol>
              </a:tblGrid>
              <a:tr h="684885">
                <a:tc>
                  <a:txBody>
                    <a:bodyPr/>
                    <a:lstStyle/>
                    <a:p>
                      <a:pPr algn="ctr" fontAlgn="ctr"/>
                      <a:r>
                        <a:rPr lang="id-ID" sz="2000" u="none" strike="noStrike" dirty="0">
                          <a:effectLst/>
                          <a:latin typeface="Bookman Old Style" panose="02050604050505020204" pitchFamily="18" charset="0"/>
                        </a:rPr>
                        <a:t>Dari Jabatan</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Ke Jabatan</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Jumlah A</a:t>
                      </a:r>
                      <a:r>
                        <a:rPr lang="en-US" sz="2000" u="none" strike="noStrike" dirty="0">
                          <a:effectLst/>
                          <a:latin typeface="Bookman Old Style" panose="02050604050505020204" pitchFamily="18" charset="0"/>
                        </a:rPr>
                        <a:t>K</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921700221"/>
                  </a:ext>
                </a:extLst>
              </a:tr>
              <a:tr h="548568">
                <a:tc>
                  <a:txBody>
                    <a:bodyPr/>
                    <a:lstStyle/>
                    <a:p>
                      <a:pPr algn="ctr" fontAlgn="ctr"/>
                      <a:r>
                        <a:rPr lang="id-ID" sz="2000" u="none" strike="noStrike" dirty="0">
                          <a:effectLst/>
                          <a:latin typeface="Bookman Old Style" panose="02050604050505020204" pitchFamily="18" charset="0"/>
                        </a:rPr>
                        <a:t>Guru Pertama</a:t>
                      </a:r>
                      <a:r>
                        <a:rPr lang="en-US" sz="2000" u="none" strike="noStrike" dirty="0">
                          <a:effectLst/>
                          <a:latin typeface="Bookman Old Style" panose="02050604050505020204" pitchFamily="18" charset="0"/>
                        </a:rPr>
                        <a:t>,</a:t>
                      </a:r>
                      <a:r>
                        <a:rPr lang="en-US" sz="2000" u="none" strike="noStrike" baseline="0" dirty="0">
                          <a:effectLst/>
                          <a:latin typeface="Bookman Old Style" panose="02050604050505020204" pitchFamily="18" charset="0"/>
                        </a:rPr>
                        <a:t> </a:t>
                      </a:r>
                      <a:r>
                        <a:rPr lang="id-ID" sz="2000" u="none" strike="noStrike" dirty="0">
                          <a:effectLst/>
                          <a:latin typeface="Bookman Old Style" panose="02050604050505020204" pitchFamily="18" charset="0"/>
                        </a:rPr>
                        <a:t>III/a</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Pertama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III/b</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5</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2508272966"/>
                  </a:ext>
                </a:extLst>
              </a:tr>
              <a:tr h="548568">
                <a:tc>
                  <a:txBody>
                    <a:bodyPr/>
                    <a:lstStyle/>
                    <a:p>
                      <a:pPr algn="ctr" fontAlgn="ctr"/>
                      <a:r>
                        <a:rPr lang="id-ID" sz="2000" u="none" strike="noStrike" dirty="0">
                          <a:effectLst/>
                          <a:latin typeface="Bookman Old Style" panose="02050604050505020204" pitchFamily="18" charset="0"/>
                        </a:rPr>
                        <a:t>Guru Pertama</a:t>
                      </a:r>
                      <a:r>
                        <a:rPr lang="en-US" sz="2000" u="none" strike="noStrike" dirty="0">
                          <a:effectLst/>
                          <a:latin typeface="Bookman Old Style" panose="02050604050505020204" pitchFamily="18" charset="0"/>
                        </a:rPr>
                        <a:t>,</a:t>
                      </a:r>
                      <a:r>
                        <a:rPr lang="id-ID" sz="2000" u="none" strike="noStrike" dirty="0">
                          <a:effectLst/>
                          <a:latin typeface="Bookman Old Style" panose="02050604050505020204" pitchFamily="18" charset="0"/>
                        </a:rPr>
                        <a:t> III/b</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Muda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III/c</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5</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2628668557"/>
                  </a:ext>
                </a:extLst>
              </a:tr>
              <a:tr h="548568">
                <a:tc>
                  <a:txBody>
                    <a:bodyPr/>
                    <a:lstStyle/>
                    <a:p>
                      <a:pPr algn="ctr" fontAlgn="ctr"/>
                      <a:r>
                        <a:rPr lang="id-ID" sz="2000" u="none" strike="noStrike" dirty="0">
                          <a:effectLst/>
                          <a:latin typeface="Bookman Old Style" panose="02050604050505020204" pitchFamily="18" charset="0"/>
                        </a:rPr>
                        <a:t>Guru Muda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III/c</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Muda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III/d</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10</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3059125622"/>
                  </a:ext>
                </a:extLst>
              </a:tr>
              <a:tr h="548568">
                <a:tc>
                  <a:txBody>
                    <a:bodyPr/>
                    <a:lstStyle/>
                    <a:p>
                      <a:pPr algn="ctr" fontAlgn="ctr"/>
                      <a:r>
                        <a:rPr lang="id-ID" sz="2000" u="none" strike="noStrike" dirty="0">
                          <a:effectLst/>
                          <a:latin typeface="Bookman Old Style" panose="02050604050505020204" pitchFamily="18" charset="0"/>
                        </a:rPr>
                        <a:t>Guru Muda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III/d</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Madya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IV/a</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10</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2266533454"/>
                  </a:ext>
                </a:extLst>
              </a:tr>
              <a:tr h="548568">
                <a:tc>
                  <a:txBody>
                    <a:bodyPr/>
                    <a:lstStyle/>
                    <a:p>
                      <a:pPr algn="ctr" fontAlgn="ctr"/>
                      <a:r>
                        <a:rPr lang="id-ID" sz="2000" u="none" strike="noStrike" dirty="0">
                          <a:effectLst/>
                          <a:latin typeface="Bookman Old Style" panose="02050604050505020204" pitchFamily="18" charset="0"/>
                        </a:rPr>
                        <a:t>Guru Madya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IV/a</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Madya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IV/b</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15</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2147315770"/>
                  </a:ext>
                </a:extLst>
              </a:tr>
              <a:tr h="548568">
                <a:tc>
                  <a:txBody>
                    <a:bodyPr/>
                    <a:lstStyle/>
                    <a:p>
                      <a:pPr algn="ctr" fontAlgn="ctr"/>
                      <a:r>
                        <a:rPr lang="id-ID" sz="2000" u="none" strike="noStrike" dirty="0">
                          <a:effectLst/>
                          <a:latin typeface="Bookman Old Style" panose="02050604050505020204" pitchFamily="18" charset="0"/>
                        </a:rPr>
                        <a:t>Guru Madya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IV/b</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Madya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IV/c</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15</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4059058990"/>
                  </a:ext>
                </a:extLst>
              </a:tr>
              <a:tr h="548568">
                <a:tc>
                  <a:txBody>
                    <a:bodyPr/>
                    <a:lstStyle/>
                    <a:p>
                      <a:pPr algn="ctr" fontAlgn="ctr"/>
                      <a:r>
                        <a:rPr lang="id-ID" sz="2000" u="none" strike="noStrike" dirty="0">
                          <a:effectLst/>
                          <a:latin typeface="Bookman Old Style" panose="02050604050505020204" pitchFamily="18" charset="0"/>
                        </a:rPr>
                        <a:t>Guru Madya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IV/c</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Utama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IV/d</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15</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484411830"/>
                  </a:ext>
                </a:extLst>
              </a:tr>
              <a:tr h="548568">
                <a:tc>
                  <a:txBody>
                    <a:bodyPr/>
                    <a:lstStyle/>
                    <a:p>
                      <a:pPr algn="ctr" fontAlgn="ctr"/>
                      <a:r>
                        <a:rPr lang="id-ID" sz="2000" u="none" strike="noStrike" dirty="0">
                          <a:effectLst/>
                          <a:latin typeface="Bookman Old Style" panose="02050604050505020204" pitchFamily="18" charset="0"/>
                        </a:rPr>
                        <a:t>Guru Utama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IV/d</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id-ID" sz="2000" u="none" strike="noStrike" dirty="0">
                          <a:effectLst/>
                          <a:latin typeface="Bookman Old Style" panose="02050604050505020204" pitchFamily="18" charset="0"/>
                        </a:rPr>
                        <a:t>Guru Utama</a:t>
                      </a:r>
                      <a:r>
                        <a:rPr lang="en-US" sz="2000" u="none" strike="noStrike" dirty="0">
                          <a:effectLst/>
                          <a:latin typeface="Bookman Old Style" panose="02050604050505020204" pitchFamily="18" charset="0"/>
                        </a:rPr>
                        <a:t>, </a:t>
                      </a:r>
                      <a:r>
                        <a:rPr lang="id-ID" sz="2000" u="none" strike="noStrike" dirty="0">
                          <a:effectLst/>
                          <a:latin typeface="Bookman Old Style" panose="02050604050505020204" pitchFamily="18" charset="0"/>
                        </a:rPr>
                        <a:t>IV/e</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tc>
                  <a:txBody>
                    <a:bodyPr/>
                    <a:lstStyle/>
                    <a:p>
                      <a:pPr algn="ctr" fontAlgn="ctr"/>
                      <a:r>
                        <a:rPr lang="en-US" sz="2000" b="1" i="0" u="none" strike="noStrike" dirty="0">
                          <a:solidFill>
                            <a:srgbClr val="000000"/>
                          </a:solidFill>
                          <a:effectLst/>
                          <a:latin typeface="Bookman Old Style" panose="02050604050505020204" pitchFamily="18" charset="0"/>
                        </a:rPr>
                        <a:t>20</a:t>
                      </a:r>
                      <a:endParaRPr lang="id-ID" sz="2000" b="1" i="0" u="none" strike="noStrike" dirty="0">
                        <a:solidFill>
                          <a:srgbClr val="000000"/>
                        </a:solidFill>
                        <a:effectLst/>
                        <a:latin typeface="Bookman Old Style" panose="02050604050505020204" pitchFamily="18" charset="0"/>
                      </a:endParaRPr>
                    </a:p>
                  </a:txBody>
                  <a:tcPr marL="4195" marR="4195" marT="4195" marB="0" anchor="ctr"/>
                </a:tc>
                <a:extLst>
                  <a:ext uri="{0D108BD9-81ED-4DB2-BD59-A6C34878D82A}">
                    <a16:rowId xmlns:a16="http://schemas.microsoft.com/office/drawing/2014/main" val="562302809"/>
                  </a:ext>
                </a:extLst>
              </a:tr>
            </a:tbl>
          </a:graphicData>
        </a:graphic>
      </p:graphicFrame>
    </p:spTree>
    <p:extLst>
      <p:ext uri="{BB962C8B-B14F-4D97-AF65-F5344CB8AC3E}">
        <p14:creationId xmlns:p14="http://schemas.microsoft.com/office/powerpoint/2010/main" val="231284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28301-0D43-4BE3-8404-E2A7A4489F75}"/>
              </a:ext>
            </a:extLst>
          </p:cNvPr>
          <p:cNvSpPr>
            <a:spLocks noGrp="1"/>
          </p:cNvSpPr>
          <p:nvPr>
            <p:ph type="title"/>
          </p:nvPr>
        </p:nvSpPr>
        <p:spPr>
          <a:xfrm>
            <a:off x="457200" y="274638"/>
            <a:ext cx="8229600" cy="922114"/>
          </a:xfrm>
        </p:spPr>
        <p:txBody>
          <a:bodyPr>
            <a:normAutofit fontScale="90000"/>
          </a:bodyPr>
          <a:lstStyle/>
          <a:p>
            <a:r>
              <a:rPr lang="en-US" sz="2800" dirty="0">
                <a:solidFill>
                  <a:srgbClr val="002060"/>
                </a:solidFill>
                <a:latin typeface="Bookman Old Style" panose="02050604050505020204" pitchFamily="18" charset="0"/>
              </a:rPr>
              <a:t>HAL YANG HARUS DIPERHATIKAN DALAM PEMBUATAN SKP GURU</a:t>
            </a:r>
            <a:endParaRPr lang="id-ID" sz="2800" dirty="0"/>
          </a:p>
        </p:txBody>
      </p:sp>
      <p:graphicFrame>
        <p:nvGraphicFramePr>
          <p:cNvPr id="4" name="Table 3">
            <a:extLst>
              <a:ext uri="{FF2B5EF4-FFF2-40B4-BE49-F238E27FC236}">
                <a16:creationId xmlns:a16="http://schemas.microsoft.com/office/drawing/2014/main" id="{F20ABC85-2DA8-46AB-AD3C-D40404D4A9C4}"/>
              </a:ext>
            </a:extLst>
          </p:cNvPr>
          <p:cNvGraphicFramePr>
            <a:graphicFrameLocks noGrp="1"/>
          </p:cNvGraphicFramePr>
          <p:nvPr/>
        </p:nvGraphicFramePr>
        <p:xfrm>
          <a:off x="0" y="1196753"/>
          <a:ext cx="9144000" cy="4752527"/>
        </p:xfrm>
        <a:graphic>
          <a:graphicData uri="http://schemas.openxmlformats.org/drawingml/2006/table">
            <a:tbl>
              <a:tblPr firstRow="1" bandRow="1">
                <a:tableStyleId>{5C22544A-7EE6-4342-B048-85BDC9FD1C3A}</a:tableStyleId>
              </a:tblPr>
              <a:tblGrid>
                <a:gridCol w="674558">
                  <a:extLst>
                    <a:ext uri="{9D8B030D-6E8A-4147-A177-3AD203B41FA5}">
                      <a16:colId xmlns:a16="http://schemas.microsoft.com/office/drawing/2014/main" val="3422231324"/>
                    </a:ext>
                  </a:extLst>
                </a:gridCol>
                <a:gridCol w="1953226">
                  <a:extLst>
                    <a:ext uri="{9D8B030D-6E8A-4147-A177-3AD203B41FA5}">
                      <a16:colId xmlns:a16="http://schemas.microsoft.com/office/drawing/2014/main" val="950576872"/>
                    </a:ext>
                  </a:extLst>
                </a:gridCol>
                <a:gridCol w="2318971">
                  <a:extLst>
                    <a:ext uri="{9D8B030D-6E8A-4147-A177-3AD203B41FA5}">
                      <a16:colId xmlns:a16="http://schemas.microsoft.com/office/drawing/2014/main" val="2914745379"/>
                    </a:ext>
                  </a:extLst>
                </a:gridCol>
                <a:gridCol w="4197245">
                  <a:extLst>
                    <a:ext uri="{9D8B030D-6E8A-4147-A177-3AD203B41FA5}">
                      <a16:colId xmlns:a16="http://schemas.microsoft.com/office/drawing/2014/main" val="2537795099"/>
                    </a:ext>
                  </a:extLst>
                </a:gridCol>
              </a:tblGrid>
              <a:tr h="732996">
                <a:tc>
                  <a:txBody>
                    <a:bodyPr/>
                    <a:lstStyle/>
                    <a:p>
                      <a:pPr algn="ctr"/>
                      <a:r>
                        <a:rPr lang="en-US" sz="1600" dirty="0">
                          <a:latin typeface="Bookman Old Style" panose="02050604050505020204" pitchFamily="18" charset="0"/>
                        </a:rPr>
                        <a:t>NO</a:t>
                      </a:r>
                      <a:endParaRPr lang="id-ID" sz="1600" dirty="0">
                        <a:solidFill>
                          <a:srgbClr val="002060"/>
                        </a:solidFill>
                        <a:latin typeface="Bookman Old Style" panose="02050604050505020204" pitchFamily="18" charset="0"/>
                      </a:endParaRPr>
                    </a:p>
                  </a:txBody>
                  <a:tcPr/>
                </a:tc>
                <a:tc>
                  <a:txBody>
                    <a:bodyPr/>
                    <a:lstStyle/>
                    <a:p>
                      <a:pPr algn="ctr"/>
                      <a:r>
                        <a:rPr lang="en-US" sz="1600" dirty="0" err="1">
                          <a:latin typeface="Bookman Old Style" panose="02050604050505020204" pitchFamily="18" charset="0"/>
                        </a:rPr>
                        <a:t>Jabatan</a:t>
                      </a:r>
                      <a:endParaRPr lang="id-ID" sz="1600" dirty="0">
                        <a:solidFill>
                          <a:srgbClr val="002060"/>
                        </a:solidFill>
                        <a:latin typeface="Bookman Old Style" panose="02050604050505020204" pitchFamily="18" charset="0"/>
                      </a:endParaRPr>
                    </a:p>
                  </a:txBody>
                  <a:tcPr/>
                </a:tc>
                <a:tc>
                  <a:txBody>
                    <a:bodyPr/>
                    <a:lstStyle/>
                    <a:p>
                      <a:pPr algn="ctr"/>
                      <a:r>
                        <a:rPr lang="en-US" sz="1600" dirty="0" err="1">
                          <a:latin typeface="Bookman Old Style" panose="02050604050505020204" pitchFamily="18" charset="0"/>
                        </a:rPr>
                        <a:t>Pejabat</a:t>
                      </a:r>
                      <a:r>
                        <a:rPr lang="en-US" sz="1600" dirty="0">
                          <a:latin typeface="Bookman Old Style" panose="02050604050505020204" pitchFamily="18" charset="0"/>
                        </a:rPr>
                        <a:t> </a:t>
                      </a:r>
                      <a:r>
                        <a:rPr lang="en-US" sz="1600" dirty="0" err="1">
                          <a:latin typeface="Bookman Old Style" panose="02050604050505020204" pitchFamily="18" charset="0"/>
                        </a:rPr>
                        <a:t>Penilai</a:t>
                      </a:r>
                      <a:r>
                        <a:rPr lang="en-US" sz="1600" dirty="0">
                          <a:latin typeface="Bookman Old Style" panose="02050604050505020204" pitchFamily="18" charset="0"/>
                        </a:rPr>
                        <a:t> (</a:t>
                      </a:r>
                      <a:r>
                        <a:rPr lang="en-US" sz="1600" dirty="0" err="1">
                          <a:latin typeface="Bookman Old Style" panose="02050604050505020204" pitchFamily="18" charset="0"/>
                        </a:rPr>
                        <a:t>Atasan</a:t>
                      </a:r>
                      <a:r>
                        <a:rPr lang="en-US" sz="1600" dirty="0">
                          <a:latin typeface="Bookman Old Style" panose="02050604050505020204" pitchFamily="18" charset="0"/>
                        </a:rPr>
                        <a:t> </a:t>
                      </a:r>
                      <a:r>
                        <a:rPr lang="en-US" sz="1600" dirty="0" err="1">
                          <a:latin typeface="Bookman Old Style" panose="02050604050505020204" pitchFamily="18" charset="0"/>
                        </a:rPr>
                        <a:t>Langsung</a:t>
                      </a:r>
                      <a:r>
                        <a:rPr lang="en-US" sz="1600" dirty="0">
                          <a:latin typeface="Bookman Old Style" panose="02050604050505020204" pitchFamily="18" charset="0"/>
                        </a:rPr>
                        <a:t>)</a:t>
                      </a:r>
                      <a:endParaRPr lang="id-ID" sz="1600" dirty="0">
                        <a:solidFill>
                          <a:srgbClr val="002060"/>
                        </a:solidFill>
                        <a:latin typeface="Bookman Old Style" panose="02050604050505020204" pitchFamily="18" charset="0"/>
                      </a:endParaRPr>
                    </a:p>
                  </a:txBody>
                  <a:tcPr/>
                </a:tc>
                <a:tc>
                  <a:txBody>
                    <a:bodyPr/>
                    <a:lstStyle/>
                    <a:p>
                      <a:pPr algn="ctr"/>
                      <a:r>
                        <a:rPr lang="en-US" sz="1600" dirty="0" err="1">
                          <a:latin typeface="Bookman Old Style" panose="02050604050505020204" pitchFamily="18" charset="0"/>
                        </a:rPr>
                        <a:t>Atasan</a:t>
                      </a:r>
                      <a:r>
                        <a:rPr lang="en-US" sz="1600" dirty="0">
                          <a:latin typeface="Bookman Old Style" panose="02050604050505020204" pitchFamily="18" charset="0"/>
                        </a:rPr>
                        <a:t> </a:t>
                      </a:r>
                      <a:r>
                        <a:rPr lang="en-US" sz="1600" dirty="0" err="1">
                          <a:latin typeface="Bookman Old Style" panose="02050604050505020204" pitchFamily="18" charset="0"/>
                        </a:rPr>
                        <a:t>Pejabat</a:t>
                      </a:r>
                      <a:r>
                        <a:rPr lang="en-US" sz="1600" dirty="0">
                          <a:latin typeface="Bookman Old Style" panose="02050604050505020204" pitchFamily="18" charset="0"/>
                        </a:rPr>
                        <a:t> </a:t>
                      </a:r>
                      <a:r>
                        <a:rPr lang="en-US" sz="1600" dirty="0" err="1">
                          <a:latin typeface="Bookman Old Style" panose="02050604050505020204" pitchFamily="18" charset="0"/>
                        </a:rPr>
                        <a:t>Penilai</a:t>
                      </a:r>
                      <a:endParaRPr lang="id-ID" sz="1600" dirty="0">
                        <a:solidFill>
                          <a:srgbClr val="002060"/>
                        </a:solidFill>
                        <a:latin typeface="Bookman Old Style" panose="02050604050505020204" pitchFamily="18" charset="0"/>
                      </a:endParaRPr>
                    </a:p>
                  </a:txBody>
                  <a:tcPr/>
                </a:tc>
                <a:extLst>
                  <a:ext uri="{0D108BD9-81ED-4DB2-BD59-A6C34878D82A}">
                    <a16:rowId xmlns:a16="http://schemas.microsoft.com/office/drawing/2014/main" val="832746807"/>
                  </a:ext>
                </a:extLst>
              </a:tr>
              <a:tr h="1832488">
                <a:tc>
                  <a:txBody>
                    <a:bodyPr/>
                    <a:lstStyle/>
                    <a:p>
                      <a:pPr algn="ctr"/>
                      <a:r>
                        <a:rPr lang="en-US" sz="1600" dirty="0">
                          <a:latin typeface="Bookman Old Style" panose="02050604050505020204" pitchFamily="18" charset="0"/>
                        </a:rPr>
                        <a:t>1</a:t>
                      </a:r>
                      <a:endParaRPr lang="id-ID" sz="1600" dirty="0">
                        <a:solidFill>
                          <a:srgbClr val="002060"/>
                        </a:solidFill>
                        <a:latin typeface="Bookman Old Style" panose="02050604050505020204" pitchFamily="18" charset="0"/>
                      </a:endParaRPr>
                    </a:p>
                  </a:txBody>
                  <a:tcPr/>
                </a:tc>
                <a:tc>
                  <a:txBody>
                    <a:bodyPr/>
                    <a:lstStyle/>
                    <a:p>
                      <a:pPr algn="l"/>
                      <a:r>
                        <a:rPr lang="id-ID" sz="1600" u="none" strike="noStrike" kern="1200" baseline="0" dirty="0">
                          <a:latin typeface="Bookman Old Style" panose="02050604050505020204" pitchFamily="18" charset="0"/>
                        </a:rPr>
                        <a:t>Guru TK/RA, </a:t>
                      </a:r>
                    </a:p>
                    <a:p>
                      <a:pPr algn="l"/>
                      <a:r>
                        <a:rPr lang="id-ID" sz="1600" u="none" strike="noStrike" kern="1200" baseline="0" dirty="0">
                          <a:latin typeface="Bookman Old Style" panose="02050604050505020204" pitchFamily="18" charset="0"/>
                        </a:rPr>
                        <a:t>Guru SD/MI </a:t>
                      </a:r>
                      <a:endParaRPr lang="id-ID" sz="1600" b="0" i="0" u="none" strike="noStrike" kern="1200" baseline="0" dirty="0">
                        <a:solidFill>
                          <a:srgbClr val="002060"/>
                        </a:solidFill>
                        <a:latin typeface="Bookman Old Style" panose="02050604050505020204" pitchFamily="18" charset="0"/>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u="none" strike="noStrike" kern="1200" baseline="0" dirty="0">
                          <a:latin typeface="Bookman Old Style" panose="02050604050505020204" pitchFamily="18" charset="0"/>
                        </a:rPr>
                        <a:t>Kepala Sekolah/ Madrasah </a:t>
                      </a:r>
                      <a:endParaRPr lang="id-ID" sz="1600" b="0" i="0" u="none" strike="noStrike" kern="1200" baseline="0" dirty="0">
                        <a:solidFill>
                          <a:srgbClr val="002060"/>
                        </a:solidFill>
                        <a:latin typeface="Bookman Old Style" panose="02050604050505020204" pitchFamily="18" charset="0"/>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u="none" strike="noStrike" kern="1200" baseline="0" dirty="0">
                          <a:latin typeface="Bookman Old Style" panose="02050604050505020204" pitchFamily="18" charset="0"/>
                        </a:rPr>
                        <a:t>Kepala Unit Pelaksana Teknis Daerah/Kepala Dinas Pendidikan Kabupaten/Kota/ Kepala Kantor Kementerian Agama Kabupaten/Kota/ Kepala Kantor yang membina pendidik pada instansi lain/ Pejabat lain yang ditunjuk sesuai ketentuan. </a:t>
                      </a:r>
                      <a:endParaRPr lang="id-ID" sz="1600" b="0" i="0" u="none" strike="noStrike" kern="1200" baseline="0" dirty="0">
                        <a:solidFill>
                          <a:srgbClr val="002060"/>
                        </a:solidFill>
                        <a:latin typeface="Bookman Old Style" panose="02050604050505020204" pitchFamily="18" charset="0"/>
                        <a:ea typeface="+mn-ea"/>
                        <a:cs typeface="+mn-cs"/>
                      </a:endParaRPr>
                    </a:p>
                  </a:txBody>
                  <a:tcPr/>
                </a:tc>
                <a:extLst>
                  <a:ext uri="{0D108BD9-81ED-4DB2-BD59-A6C34878D82A}">
                    <a16:rowId xmlns:a16="http://schemas.microsoft.com/office/drawing/2014/main" val="400449660"/>
                  </a:ext>
                </a:extLst>
              </a:tr>
              <a:tr h="2187043">
                <a:tc>
                  <a:txBody>
                    <a:bodyPr/>
                    <a:lstStyle/>
                    <a:p>
                      <a:pPr algn="ctr"/>
                      <a:r>
                        <a:rPr lang="en-US" sz="1600" dirty="0">
                          <a:latin typeface="Bookman Old Style" panose="02050604050505020204" pitchFamily="18" charset="0"/>
                        </a:rPr>
                        <a:t>2</a:t>
                      </a:r>
                      <a:endParaRPr lang="id-ID" sz="1600" dirty="0">
                        <a:solidFill>
                          <a:srgbClr val="002060"/>
                        </a:solidFill>
                        <a:latin typeface="Bookman Old Style" panose="02050604050505020204" pitchFamily="18" charset="0"/>
                      </a:endParaRPr>
                    </a:p>
                  </a:txBody>
                  <a:tcPr/>
                </a:tc>
                <a:tc>
                  <a:txBody>
                    <a:bodyPr/>
                    <a:lstStyle/>
                    <a:p>
                      <a:pPr algn="l"/>
                      <a:r>
                        <a:rPr lang="id-ID" sz="1600" u="none" strike="noStrike" kern="1200" baseline="0" dirty="0">
                          <a:latin typeface="Bookman Old Style" panose="02050604050505020204" pitchFamily="18" charset="0"/>
                        </a:rPr>
                        <a:t>Guru SDLB, </a:t>
                      </a:r>
                    </a:p>
                    <a:p>
                      <a:pPr algn="l"/>
                      <a:r>
                        <a:rPr lang="id-ID" sz="1600" u="none" strike="noStrike" kern="1200" baseline="0" dirty="0">
                          <a:latin typeface="Bookman Old Style" panose="02050604050505020204" pitchFamily="18" charset="0"/>
                        </a:rPr>
                        <a:t>Guru SMP/ SMPLB/ MTs, </a:t>
                      </a:r>
                    </a:p>
                    <a:p>
                      <a:pPr algn="l"/>
                      <a:r>
                        <a:rPr lang="sv-SE" sz="1600" u="none" strike="noStrike" kern="1200" baseline="0" dirty="0">
                          <a:latin typeface="Bookman Old Style" panose="02050604050505020204" pitchFamily="18" charset="0"/>
                        </a:rPr>
                        <a:t>Guru SMA/SMLB/ MA, SMK/MAK </a:t>
                      </a:r>
                      <a:endParaRPr lang="sv-SE" sz="1600" b="0" i="0" u="none" strike="noStrike" kern="1200" baseline="0" dirty="0">
                        <a:solidFill>
                          <a:srgbClr val="002060"/>
                        </a:solidFill>
                        <a:latin typeface="Bookman Old Style" panose="02050604050505020204" pitchFamily="18" charset="0"/>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u="none" strike="noStrike" kern="1200" baseline="0" dirty="0">
                          <a:latin typeface="Bookman Old Style" panose="02050604050505020204" pitchFamily="18" charset="0"/>
                        </a:rPr>
                        <a:t>Kepala Sekolah/ Madrasah </a:t>
                      </a:r>
                      <a:endParaRPr lang="id-ID" sz="1600" b="0" i="0" u="none" strike="noStrike" kern="1200" baseline="0" dirty="0">
                        <a:solidFill>
                          <a:srgbClr val="002060"/>
                        </a:solidFill>
                        <a:latin typeface="Bookman Old Style" panose="02050604050505020204" pitchFamily="18" charset="0"/>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u="none" strike="noStrike" kern="1200" baseline="0" dirty="0">
                          <a:latin typeface="Bookman Old Style" panose="02050604050505020204" pitchFamily="18" charset="0"/>
                        </a:rPr>
                        <a:t>Kepala Dinas Pendidikan Provinsi/ Kabupaten/Kota, Kepala Kantor Kementerian Agama Kabupaten/Kota, Kepala Kantor Wilayah Kementerian Agama, Kepala Kantor yang membina pendidik pada Instansi lain/pejabat lain yang ditunjuk sesuai dengan ketentuan. 	</a:t>
                      </a:r>
                      <a:endParaRPr lang="id-ID" sz="1600" b="0" i="0" u="none" strike="noStrike" kern="1200" baseline="0" dirty="0">
                        <a:solidFill>
                          <a:srgbClr val="002060"/>
                        </a:solidFill>
                        <a:latin typeface="Bookman Old Style" panose="02050604050505020204" pitchFamily="18" charset="0"/>
                        <a:ea typeface="+mn-ea"/>
                        <a:cs typeface="+mn-cs"/>
                      </a:endParaRPr>
                    </a:p>
                  </a:txBody>
                  <a:tcPr/>
                </a:tc>
                <a:extLst>
                  <a:ext uri="{0D108BD9-81ED-4DB2-BD59-A6C34878D82A}">
                    <a16:rowId xmlns:a16="http://schemas.microsoft.com/office/drawing/2014/main" val="383459252"/>
                  </a:ext>
                </a:extLst>
              </a:tr>
            </a:tbl>
          </a:graphicData>
        </a:graphic>
      </p:graphicFrame>
    </p:spTree>
    <p:extLst>
      <p:ext uri="{BB962C8B-B14F-4D97-AF65-F5344CB8AC3E}">
        <p14:creationId xmlns:p14="http://schemas.microsoft.com/office/powerpoint/2010/main" val="33026324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28301-0D43-4BE3-8404-E2A7A4489F75}"/>
              </a:ext>
            </a:extLst>
          </p:cNvPr>
          <p:cNvSpPr>
            <a:spLocks noGrp="1"/>
          </p:cNvSpPr>
          <p:nvPr>
            <p:ph type="title"/>
          </p:nvPr>
        </p:nvSpPr>
        <p:spPr>
          <a:xfrm>
            <a:off x="457200" y="274638"/>
            <a:ext cx="8229600" cy="922114"/>
          </a:xfrm>
        </p:spPr>
        <p:txBody>
          <a:bodyPr>
            <a:normAutofit fontScale="90000"/>
          </a:bodyPr>
          <a:lstStyle/>
          <a:p>
            <a:r>
              <a:rPr lang="en-US" sz="2800" dirty="0">
                <a:solidFill>
                  <a:srgbClr val="002060"/>
                </a:solidFill>
                <a:latin typeface="Bookman Old Style" panose="02050604050505020204" pitchFamily="18" charset="0"/>
              </a:rPr>
              <a:t>HAL YANG HARUS DIPERHATIKAN DALAM PEMBUATAN SKP GURU</a:t>
            </a:r>
            <a:endParaRPr lang="id-ID" sz="2800" dirty="0"/>
          </a:p>
        </p:txBody>
      </p:sp>
      <p:graphicFrame>
        <p:nvGraphicFramePr>
          <p:cNvPr id="4" name="Table 3">
            <a:extLst>
              <a:ext uri="{FF2B5EF4-FFF2-40B4-BE49-F238E27FC236}">
                <a16:creationId xmlns:a16="http://schemas.microsoft.com/office/drawing/2014/main" id="{F20ABC85-2DA8-46AB-AD3C-D40404D4A9C4}"/>
              </a:ext>
            </a:extLst>
          </p:cNvPr>
          <p:cNvGraphicFramePr>
            <a:graphicFrameLocks noGrp="1"/>
          </p:cNvGraphicFramePr>
          <p:nvPr/>
        </p:nvGraphicFramePr>
        <p:xfrm>
          <a:off x="0" y="1196753"/>
          <a:ext cx="9144000" cy="5548836"/>
        </p:xfrm>
        <a:graphic>
          <a:graphicData uri="http://schemas.openxmlformats.org/drawingml/2006/table">
            <a:tbl>
              <a:tblPr firstRow="1" bandRow="1">
                <a:tableStyleId>{5C22544A-7EE6-4342-B048-85BDC9FD1C3A}</a:tableStyleId>
              </a:tblPr>
              <a:tblGrid>
                <a:gridCol w="674558">
                  <a:extLst>
                    <a:ext uri="{9D8B030D-6E8A-4147-A177-3AD203B41FA5}">
                      <a16:colId xmlns:a16="http://schemas.microsoft.com/office/drawing/2014/main" val="3422231324"/>
                    </a:ext>
                  </a:extLst>
                </a:gridCol>
                <a:gridCol w="1953226">
                  <a:extLst>
                    <a:ext uri="{9D8B030D-6E8A-4147-A177-3AD203B41FA5}">
                      <a16:colId xmlns:a16="http://schemas.microsoft.com/office/drawing/2014/main" val="950576872"/>
                    </a:ext>
                  </a:extLst>
                </a:gridCol>
                <a:gridCol w="3312368">
                  <a:extLst>
                    <a:ext uri="{9D8B030D-6E8A-4147-A177-3AD203B41FA5}">
                      <a16:colId xmlns:a16="http://schemas.microsoft.com/office/drawing/2014/main" val="2914745379"/>
                    </a:ext>
                  </a:extLst>
                </a:gridCol>
                <a:gridCol w="3203848">
                  <a:extLst>
                    <a:ext uri="{9D8B030D-6E8A-4147-A177-3AD203B41FA5}">
                      <a16:colId xmlns:a16="http://schemas.microsoft.com/office/drawing/2014/main" val="2537795099"/>
                    </a:ext>
                  </a:extLst>
                </a:gridCol>
              </a:tblGrid>
              <a:tr h="732996">
                <a:tc>
                  <a:txBody>
                    <a:bodyPr/>
                    <a:lstStyle/>
                    <a:p>
                      <a:pPr algn="ctr"/>
                      <a:r>
                        <a:rPr lang="en-US" sz="1600" dirty="0">
                          <a:latin typeface="Bookman Old Style" panose="02050604050505020204" pitchFamily="18" charset="0"/>
                        </a:rPr>
                        <a:t>NO</a:t>
                      </a:r>
                      <a:endParaRPr lang="id-ID" sz="1600" dirty="0">
                        <a:solidFill>
                          <a:srgbClr val="002060"/>
                        </a:solidFill>
                        <a:latin typeface="Bookman Old Style" panose="02050604050505020204" pitchFamily="18" charset="0"/>
                      </a:endParaRPr>
                    </a:p>
                  </a:txBody>
                  <a:tcPr/>
                </a:tc>
                <a:tc>
                  <a:txBody>
                    <a:bodyPr/>
                    <a:lstStyle/>
                    <a:p>
                      <a:pPr algn="ctr"/>
                      <a:r>
                        <a:rPr lang="en-US" sz="1600" dirty="0" err="1">
                          <a:latin typeface="Bookman Old Style" panose="02050604050505020204" pitchFamily="18" charset="0"/>
                        </a:rPr>
                        <a:t>Jabatan</a:t>
                      </a:r>
                      <a:endParaRPr lang="id-ID" sz="1600" dirty="0">
                        <a:solidFill>
                          <a:srgbClr val="002060"/>
                        </a:solidFill>
                        <a:latin typeface="Bookman Old Style" panose="02050604050505020204" pitchFamily="18" charset="0"/>
                      </a:endParaRPr>
                    </a:p>
                  </a:txBody>
                  <a:tcPr/>
                </a:tc>
                <a:tc>
                  <a:txBody>
                    <a:bodyPr/>
                    <a:lstStyle/>
                    <a:p>
                      <a:pPr algn="ctr"/>
                      <a:r>
                        <a:rPr lang="en-US" sz="1600" dirty="0" err="1">
                          <a:latin typeface="Bookman Old Style" panose="02050604050505020204" pitchFamily="18" charset="0"/>
                        </a:rPr>
                        <a:t>Pejabat</a:t>
                      </a:r>
                      <a:r>
                        <a:rPr lang="en-US" sz="1600" dirty="0">
                          <a:latin typeface="Bookman Old Style" panose="02050604050505020204" pitchFamily="18" charset="0"/>
                        </a:rPr>
                        <a:t> </a:t>
                      </a:r>
                      <a:r>
                        <a:rPr lang="en-US" sz="1600" dirty="0" err="1">
                          <a:latin typeface="Bookman Old Style" panose="02050604050505020204" pitchFamily="18" charset="0"/>
                        </a:rPr>
                        <a:t>Penilai</a:t>
                      </a:r>
                      <a:r>
                        <a:rPr lang="en-US" sz="1600" dirty="0">
                          <a:latin typeface="Bookman Old Style" panose="02050604050505020204" pitchFamily="18" charset="0"/>
                        </a:rPr>
                        <a:t> (</a:t>
                      </a:r>
                      <a:r>
                        <a:rPr lang="en-US" sz="1600" dirty="0" err="1">
                          <a:latin typeface="Bookman Old Style" panose="02050604050505020204" pitchFamily="18" charset="0"/>
                        </a:rPr>
                        <a:t>Atasan</a:t>
                      </a:r>
                      <a:r>
                        <a:rPr lang="en-US" sz="1600" dirty="0">
                          <a:latin typeface="Bookman Old Style" panose="02050604050505020204" pitchFamily="18" charset="0"/>
                        </a:rPr>
                        <a:t> </a:t>
                      </a:r>
                      <a:r>
                        <a:rPr lang="en-US" sz="1600" dirty="0" err="1">
                          <a:latin typeface="Bookman Old Style" panose="02050604050505020204" pitchFamily="18" charset="0"/>
                        </a:rPr>
                        <a:t>Langsung</a:t>
                      </a:r>
                      <a:r>
                        <a:rPr lang="en-US" sz="1600" dirty="0">
                          <a:latin typeface="Bookman Old Style" panose="02050604050505020204" pitchFamily="18" charset="0"/>
                        </a:rPr>
                        <a:t>)</a:t>
                      </a:r>
                      <a:endParaRPr lang="id-ID" sz="1600" dirty="0">
                        <a:solidFill>
                          <a:srgbClr val="002060"/>
                        </a:solidFill>
                        <a:latin typeface="Bookman Old Style" panose="02050604050505020204" pitchFamily="18" charset="0"/>
                      </a:endParaRPr>
                    </a:p>
                  </a:txBody>
                  <a:tcPr/>
                </a:tc>
                <a:tc>
                  <a:txBody>
                    <a:bodyPr/>
                    <a:lstStyle/>
                    <a:p>
                      <a:pPr algn="ctr"/>
                      <a:r>
                        <a:rPr lang="en-US" sz="1600" dirty="0" err="1">
                          <a:latin typeface="Bookman Old Style" panose="02050604050505020204" pitchFamily="18" charset="0"/>
                        </a:rPr>
                        <a:t>Atasan</a:t>
                      </a:r>
                      <a:r>
                        <a:rPr lang="en-US" sz="1600" dirty="0">
                          <a:latin typeface="Bookman Old Style" panose="02050604050505020204" pitchFamily="18" charset="0"/>
                        </a:rPr>
                        <a:t> </a:t>
                      </a:r>
                      <a:r>
                        <a:rPr lang="en-US" sz="1600" dirty="0" err="1">
                          <a:latin typeface="Bookman Old Style" panose="02050604050505020204" pitchFamily="18" charset="0"/>
                        </a:rPr>
                        <a:t>Pejabat</a:t>
                      </a:r>
                      <a:r>
                        <a:rPr lang="en-US" sz="1600" dirty="0">
                          <a:latin typeface="Bookman Old Style" panose="02050604050505020204" pitchFamily="18" charset="0"/>
                        </a:rPr>
                        <a:t> </a:t>
                      </a:r>
                      <a:r>
                        <a:rPr lang="en-US" sz="1600" dirty="0" err="1">
                          <a:latin typeface="Bookman Old Style" panose="02050604050505020204" pitchFamily="18" charset="0"/>
                        </a:rPr>
                        <a:t>Penilai</a:t>
                      </a:r>
                      <a:endParaRPr lang="id-ID" sz="1600" dirty="0">
                        <a:solidFill>
                          <a:srgbClr val="002060"/>
                        </a:solidFill>
                        <a:latin typeface="Bookman Old Style" panose="02050604050505020204" pitchFamily="18" charset="0"/>
                      </a:endParaRPr>
                    </a:p>
                  </a:txBody>
                  <a:tcPr/>
                </a:tc>
                <a:extLst>
                  <a:ext uri="{0D108BD9-81ED-4DB2-BD59-A6C34878D82A}">
                    <a16:rowId xmlns:a16="http://schemas.microsoft.com/office/drawing/2014/main" val="832746807"/>
                  </a:ext>
                </a:extLst>
              </a:tr>
              <a:tr h="1832488">
                <a:tc>
                  <a:txBody>
                    <a:bodyPr/>
                    <a:lstStyle/>
                    <a:p>
                      <a:pPr algn="ctr"/>
                      <a:r>
                        <a:rPr lang="en-US" sz="1600" dirty="0">
                          <a:latin typeface="Bookman Old Style" panose="02050604050505020204" pitchFamily="18" charset="0"/>
                        </a:rPr>
                        <a:t>1</a:t>
                      </a:r>
                      <a:endParaRPr lang="id-ID" sz="1600" dirty="0">
                        <a:solidFill>
                          <a:srgbClr val="002060"/>
                        </a:solidFill>
                        <a:latin typeface="Bookman Old Style" panose="02050604050505020204" pitchFamily="18" charset="0"/>
                      </a:endParaRPr>
                    </a:p>
                  </a:txBody>
                  <a:tcPr/>
                </a:tc>
                <a:tc>
                  <a:txBody>
                    <a:bodyPr/>
                    <a:lstStyle/>
                    <a:p>
                      <a:r>
                        <a:rPr lang="id-ID" sz="1600" b="0" i="0" u="none" strike="noStrike" kern="1200" baseline="0" dirty="0">
                          <a:solidFill>
                            <a:schemeClr val="dk1"/>
                          </a:solidFill>
                          <a:latin typeface="Bookman Old Style" panose="02050604050505020204" pitchFamily="18" charset="0"/>
                          <a:ea typeface="+mn-ea"/>
                          <a:cs typeface="+mn-cs"/>
                        </a:rPr>
                        <a:t>Kepala TK/RA, </a:t>
                      </a:r>
                    </a:p>
                    <a:p>
                      <a:r>
                        <a:rPr lang="id-ID" sz="1600" b="0" i="0" u="none" strike="noStrike" kern="1200" baseline="0" dirty="0">
                          <a:solidFill>
                            <a:schemeClr val="dk1"/>
                          </a:solidFill>
                          <a:latin typeface="Bookman Old Style" panose="02050604050505020204" pitchFamily="18" charset="0"/>
                          <a:ea typeface="+mn-ea"/>
                          <a:cs typeface="+mn-cs"/>
                        </a:rPr>
                        <a:t>Kepala SD/MI</a:t>
                      </a:r>
                    </a:p>
                  </a:txBody>
                  <a:tcPr/>
                </a:tc>
                <a:tc>
                  <a:txBody>
                    <a:bodyPr/>
                    <a:lstStyle/>
                    <a:p>
                      <a:r>
                        <a:rPr lang="id-ID" sz="1600" b="0" i="0" u="none" strike="noStrike" kern="1200" baseline="0" dirty="0">
                          <a:solidFill>
                            <a:schemeClr val="dk1"/>
                          </a:solidFill>
                          <a:latin typeface="Bookman Old Style" panose="02050604050505020204" pitchFamily="18" charset="0"/>
                          <a:ea typeface="+mn-ea"/>
                          <a:cs typeface="+mn-cs"/>
                        </a:rPr>
                        <a:t>Kepala Unit Pelaksana Teknis Daerah/Kepala Dinas Pendidikan Kabupaten/Kota/ Kepala Kantor Kementerian Agama Kabupaten/ Kota /Kepala Kantor yang membina pendidik pada instansi lain/ Pejabat lain yang ditunjuk sesuai dengan ketentuan. 	</a:t>
                      </a:r>
                    </a:p>
                  </a:txBody>
                  <a:tcPr/>
                </a:tc>
                <a:tc>
                  <a:txBody>
                    <a:bodyPr/>
                    <a:lstStyle/>
                    <a:p>
                      <a:r>
                        <a:rPr lang="id-ID" sz="1600" b="0" i="0" u="none" strike="noStrike" kern="1200" baseline="0" dirty="0">
                          <a:solidFill>
                            <a:schemeClr val="dk1"/>
                          </a:solidFill>
                          <a:latin typeface="Bookman Old Style" panose="02050604050505020204" pitchFamily="18" charset="0"/>
                          <a:ea typeface="+mn-ea"/>
                          <a:cs typeface="+mn-cs"/>
                        </a:rPr>
                        <a:t>Kepala Dinas Pendidikan/ Kepala Kantor Kementerian Agama Kabupaten/Kota, Kepala Kantor yang membina pendidik pada Instansi lain. 	</a:t>
                      </a:r>
                    </a:p>
                  </a:txBody>
                  <a:tcPr/>
                </a:tc>
                <a:extLst>
                  <a:ext uri="{0D108BD9-81ED-4DB2-BD59-A6C34878D82A}">
                    <a16:rowId xmlns:a16="http://schemas.microsoft.com/office/drawing/2014/main" val="400449660"/>
                  </a:ext>
                </a:extLst>
              </a:tr>
              <a:tr h="2187043">
                <a:tc>
                  <a:txBody>
                    <a:bodyPr/>
                    <a:lstStyle/>
                    <a:p>
                      <a:pPr algn="ctr"/>
                      <a:r>
                        <a:rPr lang="en-US" sz="1600" dirty="0">
                          <a:latin typeface="Bookman Old Style" panose="02050604050505020204" pitchFamily="18" charset="0"/>
                        </a:rPr>
                        <a:t>2</a:t>
                      </a:r>
                      <a:endParaRPr lang="id-ID" sz="1600" dirty="0">
                        <a:solidFill>
                          <a:srgbClr val="002060"/>
                        </a:solidFill>
                        <a:latin typeface="Bookman Old Style" panose="02050604050505020204" pitchFamily="18" charset="0"/>
                      </a:endParaRPr>
                    </a:p>
                  </a:txBody>
                  <a:tcPr/>
                </a:tc>
                <a:tc>
                  <a:txBody>
                    <a:bodyPr/>
                    <a:lstStyle/>
                    <a:p>
                      <a:r>
                        <a:rPr lang="id-ID" sz="1600" b="0" i="0" u="none" strike="noStrike" kern="1200" baseline="0" dirty="0">
                          <a:solidFill>
                            <a:schemeClr val="dk1"/>
                          </a:solidFill>
                          <a:latin typeface="Bookman Old Style" panose="02050604050505020204" pitchFamily="18" charset="0"/>
                          <a:ea typeface="+mn-ea"/>
                          <a:cs typeface="+mn-cs"/>
                        </a:rPr>
                        <a:t>Kepala SDLB, Kepala SMPLB/MTs, Kepala SMA/ SMLB/MA, SMK/ MAK </a:t>
                      </a:r>
                    </a:p>
                  </a:txBody>
                  <a:tcPr/>
                </a:tc>
                <a:tc>
                  <a:txBody>
                    <a:bodyPr/>
                    <a:lstStyle/>
                    <a:p>
                      <a:r>
                        <a:rPr lang="id-ID" sz="1600" b="0" i="0" u="none" strike="noStrike" kern="1200" baseline="0" dirty="0">
                          <a:solidFill>
                            <a:schemeClr val="dk1"/>
                          </a:solidFill>
                          <a:latin typeface="Bookman Old Style" panose="02050604050505020204" pitchFamily="18" charset="0"/>
                          <a:ea typeface="+mn-ea"/>
                          <a:cs typeface="+mn-cs"/>
                        </a:rPr>
                        <a:t>Kepala Dinas Pendidikan Provinsi/ Kabupaten/Kota, Kepala Kantor Kementerian Agama Kabupaten/ Kota, Kepala Kantor Wilayah Kementerian Agama, Kepala Kantor yang membina pendidik pada Instansi lain/pejabat lain yang ditunjuk sesuai dengan ketentuan.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id-ID" sz="1600" b="0" i="0" u="none" strike="noStrike" kern="1200" baseline="0" dirty="0">
                          <a:solidFill>
                            <a:schemeClr val="dk1"/>
                          </a:solidFill>
                          <a:latin typeface="Bookman Old Style" panose="02050604050505020204" pitchFamily="18" charset="0"/>
                          <a:ea typeface="+mn-ea"/>
                          <a:cs typeface="+mn-cs"/>
                        </a:rPr>
                        <a:t>Kepala Dinas Pendidikan Provinsi/Kabupaten/Kota, Kepala Kantor Kementerian Agama Kabupaten/Kota, Kepala Kantor Wilayah Kementerian Agama, Kepala Kantor yang membina pendidik pada Instansi lain. 	</a:t>
                      </a:r>
                      <a:r>
                        <a:rPr lang="id-ID" sz="1600" u="none" strike="noStrike" kern="1200" baseline="0" dirty="0">
                          <a:latin typeface="Bookman Old Style" panose="02050604050505020204" pitchFamily="18" charset="0"/>
                        </a:rPr>
                        <a:t>	</a:t>
                      </a:r>
                      <a:endParaRPr lang="id-ID" sz="1600" b="0" i="0" u="none" strike="noStrike" kern="1200" baseline="0" dirty="0">
                        <a:solidFill>
                          <a:srgbClr val="002060"/>
                        </a:solidFill>
                        <a:latin typeface="Bookman Old Style" panose="02050604050505020204" pitchFamily="18" charset="0"/>
                        <a:ea typeface="+mn-ea"/>
                        <a:cs typeface="+mn-cs"/>
                      </a:endParaRPr>
                    </a:p>
                  </a:txBody>
                  <a:tcPr/>
                </a:tc>
                <a:extLst>
                  <a:ext uri="{0D108BD9-81ED-4DB2-BD59-A6C34878D82A}">
                    <a16:rowId xmlns:a16="http://schemas.microsoft.com/office/drawing/2014/main" val="383459252"/>
                  </a:ext>
                </a:extLst>
              </a:tr>
            </a:tbl>
          </a:graphicData>
        </a:graphic>
      </p:graphicFrame>
    </p:spTree>
    <p:extLst>
      <p:ext uri="{BB962C8B-B14F-4D97-AF65-F5344CB8AC3E}">
        <p14:creationId xmlns:p14="http://schemas.microsoft.com/office/powerpoint/2010/main" val="3056984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ChangeArrowheads="1"/>
          </p:cNvSpPr>
          <p:nvPr/>
        </p:nvSpPr>
        <p:spPr bwMode="auto">
          <a:xfrm>
            <a:off x="685800" y="0"/>
            <a:ext cx="7467600" cy="1446550"/>
          </a:xfrm>
          <a:prstGeom prst="rect">
            <a:avLst/>
          </a:prstGeom>
          <a:noFill/>
          <a:ln w="9525">
            <a:noFill/>
            <a:miter lim="800000"/>
          </a:ln>
        </p:spPr>
        <p:txBody>
          <a:bodyPr>
            <a:spAutoFit/>
          </a:bodyPr>
          <a:lstStyle/>
          <a:p>
            <a:pPr algn="ctr"/>
            <a:r>
              <a:rPr lang="en-US" sz="2400" b="1" dirty="0">
                <a:latin typeface="Times New Roman" panose="02020603050405020304" pitchFamily="18" charset="0"/>
                <a:cs typeface="Times New Roman" panose="02020603050405020304" pitchFamily="18" charset="0"/>
              </a:rPr>
              <a:t> </a:t>
            </a:r>
            <a:r>
              <a:rPr lang="en-US" sz="3200" b="1" dirty="0" err="1">
                <a:latin typeface="Albertus Extra Bold" pitchFamily="34" charset="0"/>
                <a:cs typeface="Times New Roman" panose="02020603050405020304" pitchFamily="18" charset="0"/>
              </a:rPr>
              <a:t>Penggolongan</a:t>
            </a:r>
            <a:r>
              <a:rPr lang="en-US" sz="3200" b="1" dirty="0">
                <a:latin typeface="Albertus Extra Bold" pitchFamily="34" charset="0"/>
                <a:cs typeface="Times New Roman" panose="02020603050405020304" pitchFamily="18" charset="0"/>
              </a:rPr>
              <a:t> Guru </a:t>
            </a:r>
            <a:r>
              <a:rPr lang="en-US" sz="3200" b="1" dirty="0" err="1">
                <a:latin typeface="Albertus Extra Bold" pitchFamily="34" charset="0"/>
                <a:cs typeface="Times New Roman" panose="02020603050405020304" pitchFamily="18" charset="0"/>
              </a:rPr>
              <a:t>berdasarkan</a:t>
            </a:r>
            <a:endParaRPr lang="en-US" sz="3200" b="1" dirty="0">
              <a:latin typeface="Times New Roman" panose="02020603050405020304" pitchFamily="18" charset="0"/>
              <a:cs typeface="Times New Roman" panose="02020603050405020304" pitchFamily="18" charset="0"/>
            </a:endParaRPr>
          </a:p>
          <a:p>
            <a:pPr algn="ctr"/>
            <a:r>
              <a:rPr lang="en-US" sz="3200" b="1" dirty="0" err="1">
                <a:latin typeface="Albertus Extra Bold" pitchFamily="34" charset="0"/>
                <a:cs typeface="Times New Roman" panose="02020603050405020304" pitchFamily="18" charset="0"/>
              </a:rPr>
              <a:t>Sifat</a:t>
            </a:r>
            <a:r>
              <a:rPr lang="en-US" sz="3200" b="1" dirty="0">
                <a:latin typeface="Albertus Extra Bold" pitchFamily="34" charset="0"/>
                <a:cs typeface="Times New Roman" panose="02020603050405020304" pitchFamily="18" charset="0"/>
              </a:rPr>
              <a:t>, </a:t>
            </a:r>
            <a:r>
              <a:rPr lang="en-US" sz="3200" b="1" dirty="0" err="1">
                <a:latin typeface="Albertus Extra Bold" pitchFamily="34" charset="0"/>
                <a:cs typeface="Times New Roman" panose="02020603050405020304" pitchFamily="18" charset="0"/>
              </a:rPr>
              <a:t>Tugas</a:t>
            </a:r>
            <a:r>
              <a:rPr lang="en-US" sz="3200" b="1" dirty="0">
                <a:latin typeface="Albertus Extra Bold" pitchFamily="34" charset="0"/>
                <a:cs typeface="Times New Roman" panose="02020603050405020304" pitchFamily="18" charset="0"/>
              </a:rPr>
              <a:t> </a:t>
            </a:r>
            <a:r>
              <a:rPr lang="en-US" sz="3200" b="1" dirty="0" err="1">
                <a:latin typeface="Albertus Extra Bold" pitchFamily="34" charset="0"/>
                <a:cs typeface="Times New Roman" panose="02020603050405020304" pitchFamily="18" charset="0"/>
              </a:rPr>
              <a:t>dan</a:t>
            </a:r>
            <a:r>
              <a:rPr lang="en-US" sz="3200" b="1" dirty="0">
                <a:latin typeface="Albertus Extra Bold" pitchFamily="34" charset="0"/>
                <a:cs typeface="Times New Roman" panose="02020603050405020304" pitchFamily="18" charset="0"/>
              </a:rPr>
              <a:t> </a:t>
            </a:r>
            <a:r>
              <a:rPr lang="en-US" sz="3200" b="1" dirty="0" err="1">
                <a:latin typeface="Albertus Extra Bold" pitchFamily="34" charset="0"/>
                <a:cs typeface="Times New Roman" panose="02020603050405020304" pitchFamily="18" charset="0"/>
              </a:rPr>
              <a:t>Kegiatannya</a:t>
            </a:r>
            <a:r>
              <a:rPr lang="en-US" sz="2400" b="1" dirty="0">
                <a:latin typeface="Albertus Extra Bold" pitchFamily="34" charset="0"/>
                <a:cs typeface="Times New Roman" panose="02020603050405020304" pitchFamily="18" charset="0"/>
              </a:rPr>
              <a:t> </a:t>
            </a:r>
          </a:p>
          <a:p>
            <a:pPr algn="ctr"/>
            <a:endParaRPr lang="en-US" sz="2400" b="1" dirty="0">
              <a:solidFill>
                <a:srgbClr val="FF9900"/>
              </a:solidFill>
              <a:latin typeface="Albertus Extra Bold" pitchFamily="34" charset="0"/>
              <a:cs typeface="Times New Roman" panose="02020603050405020304" pitchFamily="18" charset="0"/>
            </a:endParaRPr>
          </a:p>
        </p:txBody>
      </p:sp>
      <p:sp>
        <p:nvSpPr>
          <p:cNvPr id="30723" name="Rectangle 1027"/>
          <p:cNvSpPr>
            <a:spLocks noChangeArrowheads="1"/>
          </p:cNvSpPr>
          <p:nvPr/>
        </p:nvSpPr>
        <p:spPr bwMode="auto">
          <a:xfrm>
            <a:off x="228600" y="1295400"/>
            <a:ext cx="8683171" cy="1631216"/>
          </a:xfrm>
          <a:prstGeom prst="rect">
            <a:avLst/>
          </a:prstGeom>
          <a:solidFill>
            <a:srgbClr val="FFC000"/>
          </a:solidFill>
          <a:ln w="9525">
            <a:solidFill>
              <a:schemeClr val="accent4"/>
            </a:solidFill>
            <a:miter lim="800000"/>
          </a:ln>
        </p:spPr>
        <p:txBody>
          <a:bodyPr wrap="square">
            <a:spAutoFit/>
          </a:bodyPr>
          <a:lstStyle/>
          <a:p>
            <a:r>
              <a:rPr lang="en-US" sz="2800" b="1" i="1" dirty="0">
                <a:solidFill>
                  <a:srgbClr val="FF3399"/>
                </a:solidFill>
                <a:cs typeface="Times New Roman" panose="02020603050405020304" pitchFamily="18" charset="0"/>
              </a:rPr>
              <a:t>Guru KELAS   </a:t>
            </a:r>
            <a:r>
              <a:rPr lang="en-US" sz="2800" b="1" i="1" dirty="0" err="1">
                <a:solidFill>
                  <a:srgbClr val="FF3399"/>
                </a:solidFill>
                <a:cs typeface="Times New Roman" panose="02020603050405020304" pitchFamily="18" charset="0"/>
              </a:rPr>
              <a:t>adl</a:t>
            </a:r>
            <a:r>
              <a:rPr lang="en-US" sz="2800" i="1" dirty="0">
                <a:solidFill>
                  <a:srgbClr val="FF3399"/>
                </a:solidFill>
                <a:cs typeface="Times New Roman" panose="02020603050405020304" pitchFamily="18" charset="0"/>
              </a:rPr>
              <a:t> :</a:t>
            </a:r>
          </a:p>
          <a:p>
            <a:r>
              <a:rPr lang="en-US" sz="1600" b="1" dirty="0">
                <a:latin typeface="Times New Roman" panose="02020603050405020304" pitchFamily="18" charset="0"/>
                <a:cs typeface="Times New Roman" panose="02020603050405020304" pitchFamily="18" charset="0"/>
              </a:rPr>
              <a:t>“</a:t>
            </a:r>
            <a:r>
              <a:rPr lang="en-US" sz="2400" b="1" dirty="0" err="1">
                <a:cs typeface="Times New Roman" panose="02020603050405020304" pitchFamily="18" charset="0"/>
              </a:rPr>
              <a:t>Secara</a:t>
            </a:r>
            <a:r>
              <a:rPr lang="en-US" sz="2400" b="1" dirty="0">
                <a:cs typeface="Times New Roman" panose="02020603050405020304" pitchFamily="18" charset="0"/>
              </a:rPr>
              <a:t> </a:t>
            </a:r>
            <a:r>
              <a:rPr lang="en-US" sz="2400" b="1" dirty="0" err="1">
                <a:cs typeface="Times New Roman" panose="02020603050405020304" pitchFamily="18" charset="0"/>
              </a:rPr>
              <a:t>penuh</a:t>
            </a:r>
            <a:r>
              <a:rPr lang="en-US" sz="2400" b="1" dirty="0">
                <a:cs typeface="Times New Roman" panose="02020603050405020304" pitchFamily="18" charset="0"/>
              </a:rPr>
              <a:t> </a:t>
            </a:r>
            <a:r>
              <a:rPr lang="en-US" sz="2400" b="1" dirty="0" err="1">
                <a:cs typeface="Times New Roman" panose="02020603050405020304" pitchFamily="18" charset="0"/>
              </a:rPr>
              <a:t>mengajar</a:t>
            </a:r>
            <a:r>
              <a:rPr lang="en-US" sz="2400" b="1" dirty="0">
                <a:cs typeface="Times New Roman" panose="02020603050405020304" pitchFamily="18" charset="0"/>
              </a:rPr>
              <a:t> </a:t>
            </a:r>
            <a:r>
              <a:rPr lang="en-US" sz="2400" b="1" dirty="0" err="1">
                <a:cs typeface="Times New Roman" panose="02020603050405020304" pitchFamily="18" charset="0"/>
              </a:rPr>
              <a:t>seluruh</a:t>
            </a:r>
            <a:r>
              <a:rPr lang="en-US" sz="2400" b="1" dirty="0">
                <a:cs typeface="Times New Roman" panose="02020603050405020304" pitchFamily="18" charset="0"/>
              </a:rPr>
              <a:t> </a:t>
            </a:r>
            <a:r>
              <a:rPr lang="en-US" sz="2400" b="1" dirty="0" err="1">
                <a:cs typeface="Times New Roman" panose="02020603050405020304" pitchFamily="18" charset="0"/>
              </a:rPr>
              <a:t>mata</a:t>
            </a:r>
            <a:r>
              <a:rPr lang="en-US" sz="2400" b="1" dirty="0">
                <a:cs typeface="Times New Roman" panose="02020603050405020304" pitchFamily="18" charset="0"/>
              </a:rPr>
              <a:t> </a:t>
            </a:r>
            <a:r>
              <a:rPr lang="en-US" sz="2400" b="1" dirty="0" err="1">
                <a:cs typeface="Times New Roman" panose="02020603050405020304" pitchFamily="18" charset="0"/>
              </a:rPr>
              <a:t>pelajaran</a:t>
            </a:r>
            <a:r>
              <a:rPr lang="en-US" sz="2400" b="1" dirty="0">
                <a:cs typeface="Times New Roman" panose="02020603050405020304" pitchFamily="18" charset="0"/>
              </a:rPr>
              <a:t> </a:t>
            </a:r>
            <a:r>
              <a:rPr lang="en-US" sz="2400" b="1" dirty="0" err="1">
                <a:cs typeface="Times New Roman" panose="02020603050405020304" pitchFamily="18" charset="0"/>
              </a:rPr>
              <a:t>di</a:t>
            </a:r>
            <a:r>
              <a:rPr lang="en-US" sz="2400" b="1" dirty="0">
                <a:cs typeface="Times New Roman" panose="02020603050405020304" pitchFamily="18" charset="0"/>
              </a:rPr>
              <a:t> </a:t>
            </a:r>
            <a:r>
              <a:rPr lang="en-US" sz="2400" b="1" dirty="0" err="1">
                <a:cs typeface="Times New Roman" panose="02020603050405020304" pitchFamily="18" charset="0"/>
              </a:rPr>
              <a:t>kelas</a:t>
            </a:r>
            <a:r>
              <a:rPr lang="en-US" sz="2400" b="1" dirty="0">
                <a:cs typeface="Times New Roman" panose="02020603050405020304" pitchFamily="18" charset="0"/>
              </a:rPr>
              <a:t> Tk. </a:t>
            </a:r>
            <a:r>
              <a:rPr lang="en-US" sz="2400" b="1" dirty="0" err="1">
                <a:cs typeface="Times New Roman" panose="02020603050405020304" pitchFamily="18" charset="0"/>
              </a:rPr>
              <a:t>Dasar</a:t>
            </a:r>
            <a:r>
              <a:rPr lang="en-US" sz="2400" b="1" dirty="0">
                <a:cs typeface="Times New Roman" panose="02020603050405020304" pitchFamily="18" charset="0"/>
              </a:rPr>
              <a:t> </a:t>
            </a:r>
            <a:r>
              <a:rPr lang="en-US" sz="2400" b="1" dirty="0" err="1">
                <a:cs typeface="Times New Roman" panose="02020603050405020304" pitchFamily="18" charset="0"/>
              </a:rPr>
              <a:t>kecuali</a:t>
            </a:r>
            <a:r>
              <a:rPr lang="en-US" sz="2400" b="1" dirty="0">
                <a:cs typeface="Times New Roman" panose="02020603050405020304" pitchFamily="18" charset="0"/>
              </a:rPr>
              <a:t> </a:t>
            </a:r>
            <a:r>
              <a:rPr lang="en-US" sz="2400" b="1" dirty="0" err="1">
                <a:cs typeface="Times New Roman" panose="02020603050405020304" pitchFamily="18" charset="0"/>
              </a:rPr>
              <a:t>mata</a:t>
            </a:r>
            <a:r>
              <a:rPr lang="en-US" sz="2400" b="1" dirty="0">
                <a:cs typeface="Times New Roman" panose="02020603050405020304" pitchFamily="18" charset="0"/>
              </a:rPr>
              <a:t> </a:t>
            </a:r>
            <a:r>
              <a:rPr lang="en-US" sz="2400" b="1" dirty="0" err="1">
                <a:cs typeface="Times New Roman" panose="02020603050405020304" pitchFamily="18" charset="0"/>
              </a:rPr>
              <a:t>pelajaran</a:t>
            </a:r>
            <a:r>
              <a:rPr lang="en-US" sz="2400" b="1" dirty="0">
                <a:cs typeface="Times New Roman" panose="02020603050405020304" pitchFamily="18" charset="0"/>
              </a:rPr>
              <a:t> </a:t>
            </a:r>
            <a:r>
              <a:rPr lang="en-US" sz="2400" b="1" dirty="0" err="1">
                <a:cs typeface="Times New Roman" panose="02020603050405020304" pitchFamily="18" charset="0"/>
              </a:rPr>
              <a:t>Penjas</a:t>
            </a:r>
            <a:r>
              <a:rPr lang="en-US" sz="2400" b="1" dirty="0">
                <a:cs typeface="Times New Roman" panose="02020603050405020304" pitchFamily="18" charset="0"/>
              </a:rPr>
              <a:t>, </a:t>
            </a:r>
            <a:r>
              <a:rPr lang="en-US" sz="2400" b="1" dirty="0" err="1">
                <a:cs typeface="Times New Roman" panose="02020603050405020304" pitchFamily="18" charset="0"/>
              </a:rPr>
              <a:t>Kesehatan</a:t>
            </a:r>
            <a:r>
              <a:rPr lang="en-US" sz="2400" b="1" dirty="0">
                <a:cs typeface="Times New Roman" panose="02020603050405020304" pitchFamily="18" charset="0"/>
              </a:rPr>
              <a:t> </a:t>
            </a:r>
            <a:r>
              <a:rPr lang="en-US" sz="2400" b="1" dirty="0" err="1">
                <a:cs typeface="Times New Roman" panose="02020603050405020304" pitchFamily="18" charset="0"/>
              </a:rPr>
              <a:t>dan</a:t>
            </a:r>
            <a:r>
              <a:rPr lang="en-US" sz="2400" b="1" dirty="0">
                <a:cs typeface="Times New Roman" panose="02020603050405020304" pitchFamily="18" charset="0"/>
              </a:rPr>
              <a:t> </a:t>
            </a:r>
            <a:r>
              <a:rPr lang="en-US" sz="2400" b="1" dirty="0" err="1">
                <a:cs typeface="Times New Roman" panose="02020603050405020304" pitchFamily="18" charset="0"/>
              </a:rPr>
              <a:t>Pendidikan</a:t>
            </a:r>
            <a:r>
              <a:rPr lang="en-US" sz="2400" b="1" dirty="0">
                <a:cs typeface="Times New Roman" panose="02020603050405020304" pitchFamily="18" charset="0"/>
              </a:rPr>
              <a:t> Agama.</a:t>
            </a:r>
            <a:r>
              <a:rPr lang="en-US" sz="2400" b="1" dirty="0">
                <a:latin typeface="Times New Roman" panose="02020603050405020304" pitchFamily="18" charset="0"/>
                <a:cs typeface="Times New Roman" panose="02020603050405020304" pitchFamily="18" charset="0"/>
              </a:rPr>
              <a:t>” </a:t>
            </a:r>
          </a:p>
        </p:txBody>
      </p:sp>
      <p:sp>
        <p:nvSpPr>
          <p:cNvPr id="30724" name="Rectangle 1028"/>
          <p:cNvSpPr>
            <a:spLocks noChangeArrowheads="1"/>
          </p:cNvSpPr>
          <p:nvPr/>
        </p:nvSpPr>
        <p:spPr bwMode="auto">
          <a:xfrm>
            <a:off x="224972" y="3291114"/>
            <a:ext cx="8686800" cy="1261884"/>
          </a:xfrm>
          <a:prstGeom prst="rect">
            <a:avLst/>
          </a:prstGeom>
          <a:solidFill>
            <a:schemeClr val="tx2">
              <a:lumMod val="40000"/>
              <a:lumOff val="60000"/>
            </a:schemeClr>
          </a:solidFill>
          <a:ln w="9525">
            <a:solidFill>
              <a:schemeClr val="accent4"/>
            </a:solidFill>
            <a:miter lim="800000"/>
          </a:ln>
        </p:spPr>
        <p:txBody>
          <a:bodyPr>
            <a:spAutoFit/>
          </a:bodyPr>
          <a:lstStyle/>
          <a:p>
            <a:pPr algn="just">
              <a:tabLst>
                <a:tab pos="628650" algn="l"/>
              </a:tabLst>
            </a:pPr>
            <a:r>
              <a:rPr lang="en-US" sz="2800" b="1" i="1" dirty="0">
                <a:solidFill>
                  <a:srgbClr val="FF3399"/>
                </a:solidFill>
                <a:cs typeface="Times New Roman" panose="02020603050405020304" pitchFamily="18" charset="0"/>
              </a:rPr>
              <a:t>Guru MATA PELAJARAN </a:t>
            </a:r>
            <a:r>
              <a:rPr lang="en-US" sz="2800" i="1" dirty="0" err="1">
                <a:solidFill>
                  <a:srgbClr val="FF3399"/>
                </a:solidFill>
                <a:cs typeface="Times New Roman" panose="02020603050405020304" pitchFamily="18" charset="0"/>
              </a:rPr>
              <a:t>adl</a:t>
            </a:r>
            <a:r>
              <a:rPr lang="en-US" sz="2800" i="1" dirty="0">
                <a:solidFill>
                  <a:srgbClr val="FF3399"/>
                </a:solidFill>
                <a:cs typeface="Times New Roman" panose="02020603050405020304" pitchFamily="18" charset="0"/>
              </a:rPr>
              <a:t> :</a:t>
            </a:r>
            <a:r>
              <a:rPr lang="en-US" sz="2400" i="1" dirty="0">
                <a:solidFill>
                  <a:srgbClr val="FF3399"/>
                </a:solidFill>
                <a:cs typeface="Times New Roman" panose="02020603050405020304" pitchFamily="18" charset="0"/>
              </a:rPr>
              <a:t> </a:t>
            </a:r>
          </a:p>
          <a:p>
            <a:pPr algn="just">
              <a:tabLst>
                <a:tab pos="628650" algn="l"/>
              </a:tabLst>
            </a:pPr>
            <a:r>
              <a:rPr lang="en-US" sz="2400" b="1" i="1" dirty="0">
                <a:latin typeface="Times New Roman" panose="02020603050405020304" pitchFamily="18" charset="0"/>
                <a:cs typeface="Times New Roman" panose="02020603050405020304" pitchFamily="18" charset="0"/>
              </a:rPr>
              <a:t>“</a:t>
            </a:r>
            <a:r>
              <a:rPr lang="en-US" sz="2400" b="1" i="1" dirty="0" err="1">
                <a:cs typeface="Times New Roman" panose="02020603050405020304" pitchFamily="18" charset="0"/>
              </a:rPr>
              <a:t>Mengajar</a:t>
            </a:r>
            <a:r>
              <a:rPr lang="en-US" sz="2400" b="1" i="1" dirty="0">
                <a:cs typeface="Times New Roman" panose="02020603050405020304" pitchFamily="18" charset="0"/>
              </a:rPr>
              <a:t> </a:t>
            </a:r>
            <a:r>
              <a:rPr lang="en-US" sz="2400" b="1" i="1" dirty="0" err="1">
                <a:cs typeface="Times New Roman" panose="02020603050405020304" pitchFamily="18" charset="0"/>
              </a:rPr>
              <a:t>pada</a:t>
            </a:r>
            <a:r>
              <a:rPr lang="en-US" sz="2400" b="1" i="1" dirty="0">
                <a:cs typeface="Times New Roman" panose="02020603050405020304" pitchFamily="18" charset="0"/>
              </a:rPr>
              <a:t> </a:t>
            </a:r>
            <a:r>
              <a:rPr lang="en-US" sz="2400" b="1" i="1" dirty="0" err="1">
                <a:cs typeface="Times New Roman" panose="02020603050405020304" pitchFamily="18" charset="0"/>
              </a:rPr>
              <a:t>satu</a:t>
            </a:r>
            <a:r>
              <a:rPr lang="en-US" sz="2400" b="1" i="1" dirty="0">
                <a:cs typeface="Times New Roman" panose="02020603050405020304" pitchFamily="18" charset="0"/>
              </a:rPr>
              <a:t> </a:t>
            </a:r>
            <a:r>
              <a:rPr lang="en-US" sz="2400" b="1" i="1" dirty="0" err="1">
                <a:cs typeface="Times New Roman" panose="02020603050405020304" pitchFamily="18" charset="0"/>
              </a:rPr>
              <a:t>mata</a:t>
            </a:r>
            <a:r>
              <a:rPr lang="en-US" sz="2400" b="1" i="1" dirty="0">
                <a:cs typeface="Times New Roman" panose="02020603050405020304" pitchFamily="18" charset="0"/>
              </a:rPr>
              <a:t> </a:t>
            </a:r>
            <a:r>
              <a:rPr lang="en-US" sz="2400" b="1" i="1" dirty="0" err="1">
                <a:cs typeface="Times New Roman" panose="02020603050405020304" pitchFamily="18" charset="0"/>
              </a:rPr>
              <a:t>pelajaran</a:t>
            </a:r>
            <a:r>
              <a:rPr lang="en-US" sz="2400" b="1" i="1" dirty="0">
                <a:cs typeface="Times New Roman" panose="02020603050405020304" pitchFamily="18" charset="0"/>
              </a:rPr>
              <a:t> </a:t>
            </a:r>
            <a:r>
              <a:rPr lang="en-US" sz="2400" b="1" i="1" dirty="0" err="1">
                <a:cs typeface="Times New Roman" panose="02020603050405020304" pitchFamily="18" charset="0"/>
              </a:rPr>
              <a:t>tertentu</a:t>
            </a:r>
            <a:r>
              <a:rPr lang="en-US" sz="2400" b="1" i="1" dirty="0">
                <a:cs typeface="Times New Roman" panose="02020603050405020304" pitchFamily="18" charset="0"/>
              </a:rPr>
              <a:t> </a:t>
            </a:r>
            <a:r>
              <a:rPr lang="en-US" sz="2400" b="1" i="1" dirty="0" err="1">
                <a:cs typeface="Times New Roman" panose="02020603050405020304" pitchFamily="18" charset="0"/>
              </a:rPr>
              <a:t>di</a:t>
            </a:r>
            <a:r>
              <a:rPr lang="en-US" sz="2400" b="1" i="1" dirty="0">
                <a:cs typeface="Times New Roman" panose="02020603050405020304" pitchFamily="18" charset="0"/>
              </a:rPr>
              <a:t> </a:t>
            </a:r>
            <a:r>
              <a:rPr lang="en-US" sz="2400" b="1" i="1" dirty="0" err="1">
                <a:cs typeface="Times New Roman" panose="02020603050405020304" pitchFamily="18" charset="0"/>
              </a:rPr>
              <a:t>sekolah</a:t>
            </a:r>
            <a:r>
              <a:rPr lang="en-US" sz="2400" b="1" i="1" dirty="0">
                <a:cs typeface="Times New Roman" panose="02020603050405020304" pitchFamily="18" charset="0"/>
              </a:rPr>
              <a:t>.</a:t>
            </a:r>
            <a:r>
              <a:rPr lang="en-US" sz="2400" b="1" i="1" dirty="0">
                <a:latin typeface="Times New Roman" panose="02020603050405020304" pitchFamily="18" charset="0"/>
                <a:cs typeface="Times New Roman" panose="02020603050405020304" pitchFamily="18" charset="0"/>
              </a:rPr>
              <a:t>”</a:t>
            </a:r>
            <a:r>
              <a:rPr lang="en-US" sz="2400" i="1" dirty="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
        <p:nvSpPr>
          <p:cNvPr id="30726" name="Rectangle 1030"/>
          <p:cNvSpPr>
            <a:spLocks noChangeArrowheads="1"/>
          </p:cNvSpPr>
          <p:nvPr/>
        </p:nvSpPr>
        <p:spPr bwMode="auto">
          <a:xfrm>
            <a:off x="217714" y="4880429"/>
            <a:ext cx="8723085" cy="1261884"/>
          </a:xfrm>
          <a:prstGeom prst="rect">
            <a:avLst/>
          </a:prstGeom>
          <a:solidFill>
            <a:srgbClr val="FFFF00"/>
          </a:solidFill>
          <a:ln w="9525">
            <a:solidFill>
              <a:schemeClr val="accent4"/>
            </a:solidFill>
            <a:miter lim="800000"/>
          </a:ln>
        </p:spPr>
        <p:txBody>
          <a:bodyPr wrap="square">
            <a:spAutoFit/>
          </a:bodyPr>
          <a:lstStyle/>
          <a:p>
            <a:pPr algn="just">
              <a:tabLst>
                <a:tab pos="628650" algn="l"/>
              </a:tabLst>
            </a:pPr>
            <a:r>
              <a:rPr lang="en-US" sz="2800" b="1" i="1" dirty="0">
                <a:solidFill>
                  <a:srgbClr val="FF3399"/>
                </a:solidFill>
                <a:cs typeface="Times New Roman" panose="02020603050405020304" pitchFamily="18" charset="0"/>
              </a:rPr>
              <a:t>Guru PEMBIMBING  </a:t>
            </a:r>
            <a:r>
              <a:rPr lang="en-US" sz="2800" i="1" dirty="0" err="1">
                <a:solidFill>
                  <a:srgbClr val="FF3399"/>
                </a:solidFill>
                <a:cs typeface="Times New Roman" panose="02020603050405020304" pitchFamily="18" charset="0"/>
              </a:rPr>
              <a:t>adl</a:t>
            </a:r>
            <a:r>
              <a:rPr lang="en-US" sz="2800" i="1" dirty="0">
                <a:solidFill>
                  <a:srgbClr val="FF3399"/>
                </a:solidFill>
                <a:cs typeface="Times New Roman" panose="02020603050405020304" pitchFamily="18" charset="0"/>
              </a:rPr>
              <a:t> :</a:t>
            </a:r>
            <a:r>
              <a:rPr lang="en-US" sz="2400" i="1" dirty="0">
                <a:solidFill>
                  <a:srgbClr val="FF3399"/>
                </a:solidFill>
                <a:cs typeface="Times New Roman" panose="02020603050405020304" pitchFamily="18" charset="0"/>
              </a:rPr>
              <a:t> </a:t>
            </a:r>
          </a:p>
          <a:p>
            <a:pPr algn="just">
              <a:tabLst>
                <a:tab pos="628650" algn="l"/>
              </a:tabLst>
            </a:pPr>
            <a:r>
              <a:rPr lang="en-US" sz="2400" b="1" dirty="0">
                <a:latin typeface="Times New Roman" panose="02020603050405020304" pitchFamily="18" charset="0"/>
                <a:cs typeface="Times New Roman" panose="02020603050405020304" pitchFamily="18" charset="0"/>
              </a:rPr>
              <a:t>“</a:t>
            </a:r>
            <a:r>
              <a:rPr lang="en-US" sz="2400" b="1" dirty="0" err="1">
                <a:cs typeface="Times New Roman" panose="02020603050405020304" pitchFamily="18" charset="0"/>
              </a:rPr>
              <a:t>Kegiatan</a:t>
            </a:r>
            <a:r>
              <a:rPr lang="en-US" sz="2400" b="1" dirty="0">
                <a:cs typeface="Times New Roman" panose="02020603050405020304" pitchFamily="18" charset="0"/>
              </a:rPr>
              <a:t> </a:t>
            </a:r>
            <a:r>
              <a:rPr lang="en-US" sz="2400" b="1" dirty="0" err="1">
                <a:cs typeface="Times New Roman" panose="02020603050405020304" pitchFamily="18" charset="0"/>
              </a:rPr>
              <a:t>bimbingan</a:t>
            </a:r>
            <a:r>
              <a:rPr lang="en-US" sz="2400" b="1" dirty="0">
                <a:cs typeface="Times New Roman" panose="02020603050405020304" pitchFamily="18" charset="0"/>
              </a:rPr>
              <a:t> </a:t>
            </a:r>
            <a:r>
              <a:rPr lang="en-US" sz="2400" b="1" dirty="0" err="1">
                <a:cs typeface="Times New Roman" panose="02020603050405020304" pitchFamily="18" charset="0"/>
              </a:rPr>
              <a:t>dan</a:t>
            </a:r>
            <a:r>
              <a:rPr lang="en-US" sz="2400" b="1" dirty="0">
                <a:cs typeface="Times New Roman" panose="02020603050405020304" pitchFamily="18" charset="0"/>
              </a:rPr>
              <a:t> </a:t>
            </a:r>
            <a:r>
              <a:rPr lang="en-US" sz="2400" b="1" dirty="0" err="1">
                <a:cs typeface="Times New Roman" panose="02020603050405020304" pitchFamily="18" charset="0"/>
              </a:rPr>
              <a:t>konseling</a:t>
            </a:r>
            <a:r>
              <a:rPr lang="en-US" sz="2400" b="1" dirty="0">
                <a:cs typeface="Times New Roman" panose="02020603050405020304" pitchFamily="18" charset="0"/>
              </a:rPr>
              <a:t> </a:t>
            </a:r>
            <a:r>
              <a:rPr lang="en-US" sz="2400" b="1" dirty="0" err="1">
                <a:cs typeface="Times New Roman" panose="02020603050405020304" pitchFamily="18" charset="0"/>
              </a:rPr>
              <a:t>terhadap</a:t>
            </a:r>
            <a:r>
              <a:rPr lang="en-US" sz="2400" b="1" dirty="0">
                <a:cs typeface="Times New Roman" panose="02020603050405020304" pitchFamily="18" charset="0"/>
              </a:rPr>
              <a:t> </a:t>
            </a:r>
            <a:r>
              <a:rPr lang="en-US" sz="2400" b="1" dirty="0" err="1">
                <a:cs typeface="Times New Roman" panose="02020603050405020304" pitchFamily="18" charset="0"/>
              </a:rPr>
              <a:t>sejumlah</a:t>
            </a:r>
            <a:r>
              <a:rPr lang="en-US" sz="2400" b="1" dirty="0">
                <a:cs typeface="Times New Roman" panose="02020603050405020304" pitchFamily="18" charset="0"/>
              </a:rPr>
              <a:t> </a:t>
            </a:r>
            <a:r>
              <a:rPr lang="en-US" sz="2400" b="1" dirty="0" err="1">
                <a:cs typeface="Times New Roman" panose="02020603050405020304" pitchFamily="18" charset="0"/>
              </a:rPr>
              <a:t>peserta</a:t>
            </a:r>
            <a:r>
              <a:rPr lang="en-US" sz="2400" b="1" dirty="0">
                <a:cs typeface="Times New Roman" panose="02020603050405020304" pitchFamily="18" charset="0"/>
              </a:rPr>
              <a:t> </a:t>
            </a:r>
            <a:r>
              <a:rPr lang="en-US" sz="2400" b="1" dirty="0" err="1">
                <a:cs typeface="Times New Roman" panose="02020603050405020304" pitchFamily="18" charset="0"/>
              </a:rPr>
              <a:t>didik</a:t>
            </a:r>
            <a:r>
              <a:rPr lang="en-US" sz="2400" b="1" dirty="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a:t>
            </a:r>
            <a:r>
              <a:rPr lang="en-US" sz="2400" b="1" dirty="0">
                <a:latin typeface="Hind" charset="0"/>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dissolve">
                                      <p:cBhvr>
                                        <p:cTn id="7" dur="500"/>
                                        <p:tgtEl>
                                          <p:spTgt spid="30722"/>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strips(downLeft)">
                                      <p:cBhvr>
                                        <p:cTn id="11" dur="500"/>
                                        <p:tgtEl>
                                          <p:spTgt spid="3072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randombar(horizontal)">
                                      <p:cBhvr>
                                        <p:cTn id="15" dur="500"/>
                                        <p:tgtEl>
                                          <p:spTgt spid="3072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0726"/>
                                        </p:tgtEl>
                                        <p:attrNameLst>
                                          <p:attrName>style.visibility</p:attrName>
                                        </p:attrNameLst>
                                      </p:cBhvr>
                                      <p:to>
                                        <p:strVal val="visible"/>
                                      </p:to>
                                    </p:set>
                                    <p:animEffect transition="in" filter="randombar(horizontal)">
                                      <p:cBhvr>
                                        <p:cTn id="19" dur="5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autoUpdateAnimBg="0"/>
      <p:bldP spid="30724" grpId="0" animBg="1" autoUpdateAnimBg="0"/>
      <p:bldP spid="30726"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C5436-6421-4B02-AF8D-5C39C52BF361}"/>
              </a:ext>
            </a:extLst>
          </p:cNvPr>
          <p:cNvSpPr>
            <a:spLocks noGrp="1"/>
          </p:cNvSpPr>
          <p:nvPr>
            <p:ph type="title"/>
          </p:nvPr>
        </p:nvSpPr>
        <p:spPr>
          <a:xfrm>
            <a:off x="457200" y="116632"/>
            <a:ext cx="8229600" cy="634082"/>
          </a:xfrm>
        </p:spPr>
        <p:txBody>
          <a:bodyPr>
            <a:normAutofit/>
          </a:bodyPr>
          <a:lstStyle/>
          <a:p>
            <a:r>
              <a:rPr lang="en-US" sz="2400" dirty="0">
                <a:solidFill>
                  <a:srgbClr val="002060"/>
                </a:solidFill>
                <a:latin typeface="Bookman Old Style" panose="02050604050505020204" pitchFamily="18" charset="0"/>
              </a:rPr>
              <a:t>BERKAS KENAIKAN PANGKAT JFT</a:t>
            </a:r>
            <a:endParaRPr lang="id-ID" sz="2400" dirty="0">
              <a:solidFill>
                <a:srgbClr val="002060"/>
              </a:solidFill>
              <a:latin typeface="Bookman Old Style" panose="02050604050505020204" pitchFamily="18" charset="0"/>
            </a:endParaRPr>
          </a:p>
        </p:txBody>
      </p:sp>
      <p:sp>
        <p:nvSpPr>
          <p:cNvPr id="3" name="Content Placeholder 2">
            <a:extLst>
              <a:ext uri="{FF2B5EF4-FFF2-40B4-BE49-F238E27FC236}">
                <a16:creationId xmlns:a16="http://schemas.microsoft.com/office/drawing/2014/main" id="{D95B9AE3-33FE-4DAF-9317-90391F389086}"/>
              </a:ext>
            </a:extLst>
          </p:cNvPr>
          <p:cNvSpPr>
            <a:spLocks noGrp="1"/>
          </p:cNvSpPr>
          <p:nvPr>
            <p:ph idx="1"/>
          </p:nvPr>
        </p:nvSpPr>
        <p:spPr>
          <a:xfrm>
            <a:off x="457200" y="1524000"/>
            <a:ext cx="8229600" cy="4909443"/>
          </a:xfrm>
        </p:spPr>
        <p:txBody>
          <a:bodyPr>
            <a:noAutofit/>
          </a:bodyPr>
          <a:lstStyle/>
          <a:p>
            <a:pPr lvl="0">
              <a:buFont typeface="+mj-lt"/>
              <a:buAutoNum type="arabicPeriod"/>
            </a:pPr>
            <a:r>
              <a:rPr lang="id-ID"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SK KENAIKAN PANGKAT TERAKHIR;</a:t>
            </a:r>
          </a:p>
          <a:p>
            <a:pPr lvl="0">
              <a:buFont typeface="+mj-lt"/>
              <a:buAutoNum type="arabicPeriod"/>
            </a:pPr>
            <a:r>
              <a:rPr lang="id-ID"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SK CPNS DAN SK PNS (BAGI YG BARU DIANGKAT);</a:t>
            </a:r>
            <a:endPar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endParaRPr>
          </a:p>
          <a:p>
            <a:pPr lvl="0">
              <a:buFont typeface="+mj-lt"/>
              <a:buAutoNum type="arabicPeriod"/>
            </a:pPr>
            <a:r>
              <a:rPr lang="id-ID"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SK PENGANGKATAN PERTAMA DLM JFT (BAGI YG BARU DIANGKAT);</a:t>
            </a:r>
            <a:endPar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endParaRPr>
          </a:p>
          <a:p>
            <a:pPr lvl="0">
              <a:buFont typeface="+mj-lt"/>
              <a:buAutoNum type="arabicPeriod"/>
            </a:pPr>
            <a:r>
              <a:rPr lang="id-ID"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PAK LAMA (PAK PADA SAAT KP TERAKHIR</a:t>
            </a:r>
            <a:r>
              <a:rPr lang="en-US"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r>
              <a:rPr lang="en-US"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JIKA BARU DIANGKAT PAK AWAL HARUS ASLI</a:t>
            </a:r>
            <a:r>
              <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a:t>
            </a:r>
          </a:p>
          <a:p>
            <a:pPr lvl="0">
              <a:buFont typeface="+mj-lt"/>
              <a:buAutoNum type="arabicPeriod"/>
            </a:pPr>
            <a:r>
              <a:rPr lang="id-ID"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PAK </a:t>
            </a:r>
            <a:r>
              <a:rPr lang="en-US"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ASLI </a:t>
            </a:r>
            <a:r>
              <a:rPr lang="id-ID"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PERTAHUN BERURUTAN SAMPAI DENGAN TAHUN TERAKHIR;</a:t>
            </a:r>
          </a:p>
          <a:p>
            <a:pPr lvl="0">
              <a:buFont typeface="+mj-lt"/>
              <a:buAutoNum type="arabicPeriod"/>
            </a:pPr>
            <a:r>
              <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SK KENAIKAN JABATAN (BAGI YG ALIH JABATAN);</a:t>
            </a:r>
          </a:p>
          <a:p>
            <a:pPr lvl="0">
              <a:buFont typeface="+mj-lt"/>
              <a:buAutoNum type="arabicPeriod"/>
            </a:pPr>
            <a:r>
              <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IJAZAH (JIKA SUDAH DIAKUI TDK PERLU DILAMPIRKAN, KECUALI DIMINTA);</a:t>
            </a:r>
            <a:endParaRPr lang="en-US"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endParaRPr>
          </a:p>
          <a:p>
            <a:pPr lvl="0">
              <a:buFont typeface="+mj-lt"/>
              <a:buAutoNum type="arabicPeriod" startAt="11"/>
            </a:pPr>
            <a:r>
              <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SURAT IZIN BELAJAR/TUGAS BELAJAR (BAGI YG INGIN PENGAKUAN IJAZAH);</a:t>
            </a:r>
          </a:p>
          <a:p>
            <a:pPr lvl="0">
              <a:buFont typeface="+mj-lt"/>
              <a:buAutoNum type="arabicPeriod" startAt="11"/>
            </a:pPr>
            <a:r>
              <a:rPr lang="id-ID"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SURAT PEMBE</a:t>
            </a:r>
            <a:r>
              <a:rPr lang="en-US"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RHENTIAN </a:t>
            </a:r>
            <a:r>
              <a:rPr lang="id-ID"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 SEMENTARA DALAM JFT (JIKA YBS TUGAS BELAJAR)</a:t>
            </a:r>
            <a:r>
              <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a:t>
            </a:r>
          </a:p>
          <a:p>
            <a:pPr lvl="0">
              <a:buFont typeface="+mj-lt"/>
              <a:buAutoNum type="arabicPeriod" startAt="11"/>
            </a:pPr>
            <a:r>
              <a:rPr lang="id-ID" sz="1600" u="sng"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rPr>
              <a:t>SURAT PENGAKTIFAN/PENGANGKATAN KEMBALI DALAM JFT  (JIKA YBS TUGAS BELAJAR);</a:t>
            </a:r>
            <a:endParaRPr lang="id-ID" sz="1600" dirty="0">
              <a:solidFill>
                <a:srgbClr val="FF0000"/>
              </a:solidFill>
              <a:latin typeface="Bookman Old Style" panose="02050604050505020204" pitchFamily="18" charset="0"/>
              <a:ea typeface="Calibri" panose="020F0502020204030204" pitchFamily="34" charset="0"/>
              <a:cs typeface="Times New Roman" panose="02020603050405020304" pitchFamily="18" charset="0"/>
            </a:endParaRPr>
          </a:p>
          <a:p>
            <a:pPr>
              <a:buFont typeface="+mj-lt"/>
              <a:buAutoNum type="arabicPeriod" startAt="11"/>
            </a:pPr>
            <a:r>
              <a:rPr lang="id-ID"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SKP DUA TAHUN TERAKHIR</a:t>
            </a:r>
            <a:r>
              <a:rPr lang="en-US"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SETIAP UNSUR BERNILAI BAIK</a:t>
            </a:r>
            <a:r>
              <a:rPr lang="id-ID"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endParaRPr lang="id-ID" sz="1600" dirty="0">
              <a:solidFill>
                <a:srgbClr val="002060"/>
              </a:solidFill>
              <a:latin typeface="Bookman Old Style" panose="02050604050505020204" pitchFamily="18" charset="0"/>
            </a:endParaRPr>
          </a:p>
        </p:txBody>
      </p:sp>
      <p:sp>
        <p:nvSpPr>
          <p:cNvPr id="4" name="Slide Number Placeholder 3">
            <a:extLst>
              <a:ext uri="{FF2B5EF4-FFF2-40B4-BE49-F238E27FC236}">
                <a16:creationId xmlns:a16="http://schemas.microsoft.com/office/drawing/2014/main" id="{9EFC0773-E225-496C-A3CB-CEFA44B5D2CF}"/>
              </a:ext>
            </a:extLst>
          </p:cNvPr>
          <p:cNvSpPr>
            <a:spLocks noGrp="1"/>
          </p:cNvSpPr>
          <p:nvPr>
            <p:ph type="sldNum" sz="quarter" idx="12"/>
          </p:nvPr>
        </p:nvSpPr>
        <p:spPr>
          <a:xfrm>
            <a:off x="152400" y="6356350"/>
            <a:ext cx="457200" cy="365125"/>
          </a:xfrm>
        </p:spPr>
        <p:txBody>
          <a:bodyPr/>
          <a:lstStyle/>
          <a:p>
            <a:fld id="{0B27C358-ECF6-DB44-A780-5AC482D6CED5}" type="slidenum">
              <a:rPr/>
              <a:pPr/>
              <a:t>50</a:t>
            </a:fld>
            <a:endParaRPr lang="en-US" dirty="0"/>
          </a:p>
        </p:txBody>
      </p:sp>
    </p:spTree>
    <p:extLst>
      <p:ext uri="{BB962C8B-B14F-4D97-AF65-F5344CB8AC3E}">
        <p14:creationId xmlns:p14="http://schemas.microsoft.com/office/powerpoint/2010/main" val="35343075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C5436-6421-4B02-AF8D-5C39C52BF361}"/>
              </a:ext>
            </a:extLst>
          </p:cNvPr>
          <p:cNvSpPr>
            <a:spLocks noGrp="1"/>
          </p:cNvSpPr>
          <p:nvPr>
            <p:ph type="title"/>
          </p:nvPr>
        </p:nvSpPr>
        <p:spPr>
          <a:xfrm>
            <a:off x="457200" y="274638"/>
            <a:ext cx="8229600" cy="778098"/>
          </a:xfrm>
        </p:spPr>
        <p:txBody>
          <a:bodyPr>
            <a:normAutofit fontScale="90000"/>
          </a:bodyPr>
          <a:lstStyle/>
          <a:p>
            <a:r>
              <a:rPr lang="en-US" sz="2400" dirty="0">
                <a:solidFill>
                  <a:srgbClr val="002060"/>
                </a:solidFill>
                <a:latin typeface="Bookman Old Style" panose="02050604050505020204" pitchFamily="18" charset="0"/>
              </a:rPr>
              <a:t>BEBERAPA KENDALA DALAM PERSETUJUAN KENAIKAN PANGKAT JFT GURU</a:t>
            </a:r>
            <a:endParaRPr lang="id-ID" sz="2400" dirty="0">
              <a:solidFill>
                <a:srgbClr val="002060"/>
              </a:solidFill>
              <a:latin typeface="Bookman Old Style" panose="02050604050505020204" pitchFamily="18" charset="0"/>
            </a:endParaRPr>
          </a:p>
        </p:txBody>
      </p:sp>
      <p:sp>
        <p:nvSpPr>
          <p:cNvPr id="3" name="Content Placeholder 2">
            <a:extLst>
              <a:ext uri="{FF2B5EF4-FFF2-40B4-BE49-F238E27FC236}">
                <a16:creationId xmlns:a16="http://schemas.microsoft.com/office/drawing/2014/main" id="{D95B9AE3-33FE-4DAF-9317-90391F389086}"/>
              </a:ext>
            </a:extLst>
          </p:cNvPr>
          <p:cNvSpPr>
            <a:spLocks noGrp="1"/>
          </p:cNvSpPr>
          <p:nvPr>
            <p:ph idx="1"/>
          </p:nvPr>
        </p:nvSpPr>
        <p:spPr>
          <a:xfrm>
            <a:off x="457200" y="1676399"/>
            <a:ext cx="8229600" cy="5045075"/>
          </a:xfrm>
        </p:spPr>
        <p:txBody>
          <a:bodyPr>
            <a:noAutofit/>
          </a:bodyPr>
          <a:lstStyle/>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MASA PENILAIAN PAK TERPUTUS/TIDAK NYAMBUNG;</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NILAI ANGKA KREDIT TIDAK NYAMBUNG;</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PAK INPASSING AK TIDAK SESUAI DG PAK SEBELUMNYA </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PAK YANG TERLAMPIR TIDAK ASLI;</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KEWAJIBAN NILAI AKUMULASI ANGKA KREDIT/PENGEMBANGAN KEPROFESIAN (PENGEMBANGAN DIRI/PUBLIKASI ILMIAH/KARYA INOVATIF) BELUM TERPENUHI;</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NAMA JABATAN PADA PAK/SKP BELUM SESUAI;</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TANGGAL PENETAPAN PAK MENDAHULUI MASA PENILAIAN PAK;</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SK PENGANGKATAN PERTAMA/KENAIKAN JABATAN BERLAKU SURUT;</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NILAI AK SK KENAIKAN JABATAN TDK SAMA DG PAK TERLAMPIR;</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TANGGAL PENETAPAN SKP TIDAK SESUAI;</a:t>
            </a:r>
          </a:p>
          <a:p>
            <a:pPr>
              <a:lnSpc>
                <a:spcPct val="150000"/>
              </a:lnSpc>
              <a:spcBef>
                <a:spcPts val="0"/>
              </a:spcBef>
              <a:buFont typeface="+mj-lt"/>
              <a:buAutoNum type="arabicPeriod"/>
            </a:pPr>
            <a:r>
              <a:rPr lang="en-US" sz="1600" dirty="0">
                <a:solidFill>
                  <a:srgbClr val="002060"/>
                </a:solidFill>
                <a:latin typeface="Bookman Old Style" panose="02050604050505020204" pitchFamily="18" charset="0"/>
              </a:rPr>
              <a:t>NILAI SETIAP UNSUR SKP TIDAK BOLEH DIBAWAH 90</a:t>
            </a:r>
          </a:p>
        </p:txBody>
      </p:sp>
      <p:sp>
        <p:nvSpPr>
          <p:cNvPr id="4" name="Slide Number Placeholder 3">
            <a:extLst>
              <a:ext uri="{FF2B5EF4-FFF2-40B4-BE49-F238E27FC236}">
                <a16:creationId xmlns:a16="http://schemas.microsoft.com/office/drawing/2014/main" id="{9EFC0773-E225-496C-A3CB-CEFA44B5D2CF}"/>
              </a:ext>
            </a:extLst>
          </p:cNvPr>
          <p:cNvSpPr>
            <a:spLocks noGrp="1"/>
          </p:cNvSpPr>
          <p:nvPr>
            <p:ph type="sldNum" sz="quarter" idx="12"/>
          </p:nvPr>
        </p:nvSpPr>
        <p:spPr>
          <a:xfrm>
            <a:off x="152400" y="6356350"/>
            <a:ext cx="457200" cy="365125"/>
          </a:xfrm>
        </p:spPr>
        <p:txBody>
          <a:bodyPr/>
          <a:lstStyle/>
          <a:p>
            <a:fld id="{0B27C358-ECF6-DB44-A780-5AC482D6CED5}" type="slidenum">
              <a:rPr/>
              <a:pPr/>
              <a:t>51</a:t>
            </a:fld>
            <a:endParaRPr lang="en-US" dirty="0"/>
          </a:p>
        </p:txBody>
      </p:sp>
    </p:spTree>
    <p:extLst>
      <p:ext uri="{BB962C8B-B14F-4D97-AF65-F5344CB8AC3E}">
        <p14:creationId xmlns:p14="http://schemas.microsoft.com/office/powerpoint/2010/main" val="455746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bwMode="auto">
          <a:xfrm>
            <a:off x="196850" y="1371600"/>
            <a:ext cx="8642350" cy="4648200"/>
            <a:chOff x="197068" y="1791237"/>
            <a:chExt cx="8413532" cy="4228563"/>
          </a:xfrm>
        </p:grpSpPr>
        <p:sp>
          <p:nvSpPr>
            <p:cNvPr id="1027" name="Rectangle 3"/>
            <p:cNvSpPr>
              <a:spLocks noChangeArrowheads="1"/>
            </p:cNvSpPr>
            <p:nvPr/>
          </p:nvSpPr>
          <p:spPr bwMode="auto">
            <a:xfrm>
              <a:off x="1169988" y="2514772"/>
              <a:ext cx="5054600" cy="109758"/>
            </a:xfrm>
            <a:prstGeom prst="rect">
              <a:avLst/>
            </a:prstGeom>
            <a:gradFill rotWithShape="0">
              <a:gsLst>
                <a:gs pos="0">
                  <a:srgbClr val="666666"/>
                </a:gs>
                <a:gs pos="50000">
                  <a:srgbClr val="000000"/>
                </a:gs>
                <a:gs pos="100000">
                  <a:srgbClr val="666666"/>
                </a:gs>
              </a:gsLst>
              <a:lin ang="5400000" scaled="1"/>
            </a:gradFill>
            <a:ln w="12700">
              <a:solidFill>
                <a:srgbClr val="000000"/>
              </a:solidFill>
              <a:miter lim="800000"/>
            </a:ln>
            <a:effectLst>
              <a:outerShdw dist="28398" dir="3806097" algn="ctr" rotWithShape="0">
                <a:srgbClr val="7F7F7F"/>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28" name="Rectangle 4"/>
            <p:cNvSpPr>
              <a:spLocks noChangeArrowheads="1"/>
            </p:cNvSpPr>
            <p:nvPr/>
          </p:nvSpPr>
          <p:spPr bwMode="auto">
            <a:xfrm>
              <a:off x="1489075" y="3267190"/>
              <a:ext cx="4429125" cy="119868"/>
            </a:xfrm>
            <a:prstGeom prst="rect">
              <a:avLst/>
            </a:prstGeom>
            <a:gradFill rotWithShape="0">
              <a:gsLst>
                <a:gs pos="0">
                  <a:srgbClr val="666666"/>
                </a:gs>
                <a:gs pos="50000">
                  <a:srgbClr val="000000"/>
                </a:gs>
                <a:gs pos="100000">
                  <a:srgbClr val="666666"/>
                </a:gs>
              </a:gsLst>
              <a:lin ang="5400000" scaled="1"/>
            </a:gradFill>
            <a:ln w="12700">
              <a:solidFill>
                <a:srgbClr val="000000"/>
              </a:solidFill>
              <a:miter lim="800000"/>
            </a:ln>
            <a:effectLst>
              <a:outerShdw dist="28398" dir="3806097" algn="ctr" rotWithShape="0">
                <a:srgbClr val="7F7F7F"/>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29" name="Rectangle 5"/>
            <p:cNvSpPr>
              <a:spLocks noChangeArrowheads="1"/>
            </p:cNvSpPr>
            <p:nvPr/>
          </p:nvSpPr>
          <p:spPr bwMode="auto">
            <a:xfrm>
              <a:off x="1812925" y="4034051"/>
              <a:ext cx="3773488" cy="85206"/>
            </a:xfrm>
            <a:prstGeom prst="rect">
              <a:avLst/>
            </a:prstGeom>
            <a:gradFill rotWithShape="0">
              <a:gsLst>
                <a:gs pos="0">
                  <a:srgbClr val="666666"/>
                </a:gs>
                <a:gs pos="50000">
                  <a:srgbClr val="000000"/>
                </a:gs>
                <a:gs pos="100000">
                  <a:srgbClr val="666666"/>
                </a:gs>
              </a:gsLst>
              <a:lin ang="5400000" scaled="1"/>
            </a:gradFill>
            <a:ln w="12700">
              <a:solidFill>
                <a:srgbClr val="000000"/>
              </a:solidFill>
              <a:miter lim="800000"/>
            </a:ln>
            <a:effectLst>
              <a:outerShdw dist="28398" dir="3806097" algn="ctr" rotWithShape="0">
                <a:srgbClr val="7F7F7F"/>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30" name="Rectangle 6"/>
            <p:cNvSpPr>
              <a:spLocks noChangeArrowheads="1"/>
            </p:cNvSpPr>
            <p:nvPr/>
          </p:nvSpPr>
          <p:spPr bwMode="auto">
            <a:xfrm>
              <a:off x="2157413" y="4767695"/>
              <a:ext cx="3086100" cy="112646"/>
            </a:xfrm>
            <a:prstGeom prst="rect">
              <a:avLst/>
            </a:prstGeom>
            <a:gradFill rotWithShape="0">
              <a:gsLst>
                <a:gs pos="0">
                  <a:srgbClr val="666666"/>
                </a:gs>
                <a:gs pos="50000">
                  <a:srgbClr val="000000"/>
                </a:gs>
                <a:gs pos="100000">
                  <a:srgbClr val="666666"/>
                </a:gs>
              </a:gsLst>
              <a:lin ang="5400000" scaled="1"/>
            </a:gradFill>
            <a:ln w="12700">
              <a:solidFill>
                <a:srgbClr val="000000"/>
              </a:solidFill>
              <a:miter lim="800000"/>
            </a:ln>
            <a:effectLst>
              <a:outerShdw dist="28398" dir="3806097" algn="ctr" rotWithShape="0">
                <a:srgbClr val="7F7F7F"/>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31" name="Rectangle 7"/>
            <p:cNvSpPr>
              <a:spLocks noChangeArrowheads="1"/>
            </p:cNvSpPr>
            <p:nvPr/>
          </p:nvSpPr>
          <p:spPr bwMode="auto">
            <a:xfrm>
              <a:off x="2178050" y="4162583"/>
              <a:ext cx="3040063" cy="548789"/>
            </a:xfrm>
            <a:prstGeom prst="rect">
              <a:avLst/>
            </a:prstGeom>
            <a:gradFill rotWithShape="0">
              <a:gsLst>
                <a:gs pos="0">
                  <a:srgbClr val="FABF8F"/>
                </a:gs>
                <a:gs pos="50000">
                  <a:srgbClr val="F79646"/>
                </a:gs>
                <a:gs pos="100000">
                  <a:srgbClr val="FABF8F"/>
                </a:gs>
              </a:gsLst>
              <a:lin ang="5400000" scaled="1"/>
            </a:gradFill>
            <a:ln w="12700">
              <a:solidFill>
                <a:srgbClr val="F79646"/>
              </a:solidFill>
              <a:miter lim="800000"/>
            </a:ln>
            <a:effectLst>
              <a:outerShdw dist="28398" dir="3806097" algn="ctr" rotWithShape="0">
                <a:srgbClr val="974706"/>
              </a:outerShdw>
            </a:effectLst>
            <a:scene3d>
              <a:camera prst="orthographicFront"/>
              <a:lightRig rig="threePt" dir="t"/>
            </a:scene3d>
            <a:sp3d>
              <a:bevelT w="165100" prst="coolSlant"/>
            </a:sp3d>
          </p:spPr>
          <p:txBody>
            <a:bodyPr/>
            <a:lstStyle/>
            <a:p>
              <a:pPr algn="ctr">
                <a:defRPr/>
              </a:pPr>
              <a:r>
                <a:rPr lang="en-US" b="1" dirty="0">
                  <a:effectLst>
                    <a:outerShdw blurRad="38100" dist="38100" dir="2700000" algn="tl">
                      <a:srgbClr val="000000">
                        <a:alpha val="43137"/>
                      </a:srgbClr>
                    </a:outerShdw>
                  </a:effectLst>
                  <a:latin typeface="Calibri" panose="020F0502020204030204" charset="0"/>
                </a:rPr>
                <a:t>GURU PERTAMA (III/a, III/b)</a:t>
              </a:r>
              <a:endParaRPr lang="en-US" sz="3200" dirty="0">
                <a:effectLst>
                  <a:outerShdw blurRad="38100" dist="38100" dir="2700000" algn="tl">
                    <a:srgbClr val="000000">
                      <a:alpha val="43137"/>
                    </a:srgbClr>
                  </a:outerShdw>
                </a:effectLst>
              </a:endParaRPr>
            </a:p>
          </p:txBody>
        </p:sp>
        <p:sp>
          <p:nvSpPr>
            <p:cNvPr id="1032" name="Rectangle 8"/>
            <p:cNvSpPr>
              <a:spLocks noChangeArrowheads="1"/>
            </p:cNvSpPr>
            <p:nvPr/>
          </p:nvSpPr>
          <p:spPr bwMode="auto">
            <a:xfrm>
              <a:off x="2178050" y="3417385"/>
              <a:ext cx="3040063" cy="547345"/>
            </a:xfrm>
            <a:prstGeom prst="rect">
              <a:avLst/>
            </a:prstGeom>
            <a:gradFill rotWithShape="0">
              <a:gsLst>
                <a:gs pos="0">
                  <a:srgbClr val="95B3D7"/>
                </a:gs>
                <a:gs pos="50000">
                  <a:srgbClr val="4F81BD"/>
                </a:gs>
                <a:gs pos="100000">
                  <a:srgbClr val="95B3D7"/>
                </a:gs>
              </a:gsLst>
              <a:lin ang="5400000" scaled="1"/>
            </a:gradFill>
            <a:ln w="12700">
              <a:solidFill>
                <a:srgbClr val="4F81BD"/>
              </a:solidFill>
              <a:miter lim="800000"/>
            </a:ln>
            <a:effectLst>
              <a:outerShdw dist="28398" dir="3806097" algn="ctr" rotWithShape="0">
                <a:srgbClr val="243F60"/>
              </a:outerShdw>
            </a:effectLst>
            <a:scene3d>
              <a:camera prst="orthographicFront"/>
              <a:lightRig rig="threePt" dir="t"/>
            </a:scene3d>
            <a:sp3d>
              <a:bevelT w="165100" prst="coolSlant"/>
            </a:sp3d>
          </p:spPr>
          <p:txBody>
            <a:bodyPr anchor="ctr"/>
            <a:lstStyle/>
            <a:p>
              <a:pPr algn="ctr">
                <a:defRPr/>
              </a:pPr>
              <a:r>
                <a:rPr lang="en-US" b="1" dirty="0">
                  <a:effectLst>
                    <a:outerShdw blurRad="38100" dist="38100" dir="2700000" algn="tl">
                      <a:srgbClr val="000000">
                        <a:alpha val="43137"/>
                      </a:srgbClr>
                    </a:outerShdw>
                  </a:effectLst>
                  <a:latin typeface="Calibri" panose="020F0502020204030204" charset="0"/>
                </a:rPr>
                <a:t>GURU MUDA (III/c, III/d)</a:t>
              </a:r>
              <a:endParaRPr lang="en-US" sz="3200" dirty="0">
                <a:effectLst>
                  <a:outerShdw blurRad="38100" dist="38100" dir="2700000" algn="tl">
                    <a:srgbClr val="000000">
                      <a:alpha val="43137"/>
                    </a:srgbClr>
                  </a:outerShdw>
                </a:effectLst>
              </a:endParaRPr>
            </a:p>
          </p:txBody>
        </p:sp>
        <p:sp>
          <p:nvSpPr>
            <p:cNvPr id="1033" name="Rectangle 9"/>
            <p:cNvSpPr>
              <a:spLocks noChangeArrowheads="1"/>
            </p:cNvSpPr>
            <p:nvPr/>
          </p:nvSpPr>
          <p:spPr bwMode="auto">
            <a:xfrm>
              <a:off x="2178050" y="2656302"/>
              <a:ext cx="3040063" cy="547344"/>
            </a:xfrm>
            <a:prstGeom prst="rect">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lIns="0" rIns="0" anchor="ctr"/>
            <a:lstStyle/>
            <a:p>
              <a:pPr algn="ctr">
                <a:defRPr/>
              </a:pPr>
              <a:r>
                <a:rPr lang="en-US" b="1" dirty="0">
                  <a:effectLst>
                    <a:outerShdw blurRad="38100" dist="38100" dir="2700000" algn="tl">
                      <a:srgbClr val="000000">
                        <a:alpha val="43137"/>
                      </a:srgbClr>
                    </a:outerShdw>
                  </a:effectLst>
                  <a:latin typeface="Calibri" panose="020F0502020204030204" charset="0"/>
                </a:rPr>
                <a:t>GURU MADYA (IV/a, IV/b, IV/c)</a:t>
              </a:r>
              <a:endParaRPr lang="en-US" sz="3200" dirty="0">
                <a:effectLst>
                  <a:outerShdw blurRad="38100" dist="38100" dir="2700000" algn="tl">
                    <a:srgbClr val="000000">
                      <a:alpha val="43137"/>
                    </a:srgbClr>
                  </a:outerShdw>
                </a:effectLst>
              </a:endParaRPr>
            </a:p>
          </p:txBody>
        </p:sp>
        <p:sp>
          <p:nvSpPr>
            <p:cNvPr id="1034" name="Rectangle 10"/>
            <p:cNvSpPr>
              <a:spLocks noChangeArrowheads="1"/>
            </p:cNvSpPr>
            <p:nvPr/>
          </p:nvSpPr>
          <p:spPr bwMode="auto">
            <a:xfrm>
              <a:off x="2178050" y="1893774"/>
              <a:ext cx="3040063" cy="548789"/>
            </a:xfrm>
            <a:prstGeom prst="rect">
              <a:avLst/>
            </a:prstGeom>
            <a:gradFill rotWithShape="0">
              <a:gsLst>
                <a:gs pos="0">
                  <a:srgbClr val="B2A1C7"/>
                </a:gs>
                <a:gs pos="50000">
                  <a:srgbClr val="8064A2"/>
                </a:gs>
                <a:gs pos="100000">
                  <a:srgbClr val="B2A1C7"/>
                </a:gs>
              </a:gsLst>
              <a:lin ang="5400000" scaled="1"/>
            </a:gradFill>
            <a:ln w="12700">
              <a:solidFill>
                <a:srgbClr val="8064A2"/>
              </a:solidFill>
              <a:miter lim="800000"/>
            </a:ln>
            <a:effectLst>
              <a:outerShdw dist="28398" dir="3806097" algn="ctr" rotWithShape="0">
                <a:srgbClr val="3F3151"/>
              </a:outerShdw>
            </a:effectLst>
            <a:scene3d>
              <a:camera prst="orthographicFront"/>
              <a:lightRig rig="threePt" dir="t"/>
            </a:scene3d>
            <a:sp3d>
              <a:bevelT w="165100" prst="coolSlant"/>
            </a:sp3d>
          </p:spPr>
          <p:txBody>
            <a:bodyPr/>
            <a:lstStyle/>
            <a:p>
              <a:pPr algn="ctr">
                <a:defRPr/>
              </a:pPr>
              <a:r>
                <a:rPr lang="en-US" b="1" dirty="0">
                  <a:effectLst>
                    <a:outerShdw blurRad="38100" dist="38100" dir="2700000" algn="tl">
                      <a:srgbClr val="000000">
                        <a:alpha val="43137"/>
                      </a:srgbClr>
                    </a:outerShdw>
                  </a:effectLst>
                  <a:latin typeface="Calibri" panose="020F0502020204030204" charset="0"/>
                </a:rPr>
                <a:t>GURU UTAMA (IV/d, IV/e)</a:t>
              </a:r>
              <a:endParaRPr lang="en-US" sz="3200" b="1" dirty="0">
                <a:effectLst>
                  <a:outerShdw blurRad="38100" dist="38100" dir="2700000" algn="tl">
                    <a:srgbClr val="000000">
                      <a:alpha val="43137"/>
                    </a:srgbClr>
                  </a:outerShdw>
                </a:effectLst>
              </a:endParaRPr>
            </a:p>
          </p:txBody>
        </p:sp>
        <p:sp>
          <p:nvSpPr>
            <p:cNvPr id="1035" name="AutoShape 11"/>
            <p:cNvSpPr>
              <a:spLocks noChangeArrowheads="1"/>
            </p:cNvSpPr>
            <p:nvPr/>
          </p:nvSpPr>
          <p:spPr bwMode="auto">
            <a:xfrm rot="5400000">
              <a:off x="5142950" y="4288546"/>
              <a:ext cx="548789" cy="296862"/>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36" name="AutoShape 12"/>
            <p:cNvSpPr>
              <a:spLocks noChangeArrowheads="1"/>
            </p:cNvSpPr>
            <p:nvPr/>
          </p:nvSpPr>
          <p:spPr bwMode="auto">
            <a:xfrm rot="16200000" flipH="1">
              <a:off x="1702838" y="4288545"/>
              <a:ext cx="548789" cy="296863"/>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37" name="Rectangle 13"/>
            <p:cNvSpPr>
              <a:spLocks noChangeArrowheads="1"/>
            </p:cNvSpPr>
            <p:nvPr/>
          </p:nvSpPr>
          <p:spPr bwMode="auto">
            <a:xfrm>
              <a:off x="5268913" y="3417385"/>
              <a:ext cx="292100" cy="547345"/>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ln>
            <a:effectLst>
              <a:outerShdw dist="28398" dir="3806097" algn="ctr" rotWithShape="0">
                <a:srgbClr val="205867"/>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38" name="AutoShape 14"/>
            <p:cNvSpPr>
              <a:spLocks noChangeArrowheads="1"/>
            </p:cNvSpPr>
            <p:nvPr/>
          </p:nvSpPr>
          <p:spPr bwMode="auto">
            <a:xfrm rot="5400000">
              <a:off x="5480222" y="3541183"/>
              <a:ext cx="547344" cy="296862"/>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39" name="Rectangle 15"/>
            <p:cNvSpPr>
              <a:spLocks noChangeArrowheads="1"/>
            </p:cNvSpPr>
            <p:nvPr/>
          </p:nvSpPr>
          <p:spPr bwMode="auto">
            <a:xfrm>
              <a:off x="5268913" y="2656302"/>
              <a:ext cx="292100" cy="547344"/>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ln>
            <a:effectLst>
              <a:outerShdw dist="28398" dir="3806097" algn="ctr" rotWithShape="0">
                <a:srgbClr val="205867"/>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0" name="AutoShape 16"/>
            <p:cNvSpPr>
              <a:spLocks noChangeArrowheads="1"/>
            </p:cNvSpPr>
            <p:nvPr/>
          </p:nvSpPr>
          <p:spPr bwMode="auto">
            <a:xfrm rot="5400000">
              <a:off x="5802485" y="2781542"/>
              <a:ext cx="547344" cy="296863"/>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1" name="Rectangle 17"/>
            <p:cNvSpPr>
              <a:spLocks noChangeArrowheads="1"/>
            </p:cNvSpPr>
            <p:nvPr/>
          </p:nvSpPr>
          <p:spPr bwMode="auto">
            <a:xfrm>
              <a:off x="5600700" y="2656302"/>
              <a:ext cx="290513" cy="547344"/>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ln>
            <a:effectLst>
              <a:outerShdw dist="28398" dir="3806097" algn="ctr" rotWithShape="0">
                <a:srgbClr val="4E6128"/>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2" name="Rectangle 18"/>
            <p:cNvSpPr>
              <a:spLocks noChangeArrowheads="1"/>
            </p:cNvSpPr>
            <p:nvPr/>
          </p:nvSpPr>
          <p:spPr bwMode="auto">
            <a:xfrm>
              <a:off x="5268913" y="1893774"/>
              <a:ext cx="292100" cy="548789"/>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ln>
            <a:effectLst>
              <a:outerShdw dist="28398" dir="3806097" algn="ctr" rotWithShape="0">
                <a:srgbClr val="205867"/>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3" name="AutoShape 19"/>
            <p:cNvSpPr>
              <a:spLocks noChangeArrowheads="1"/>
            </p:cNvSpPr>
            <p:nvPr/>
          </p:nvSpPr>
          <p:spPr bwMode="auto">
            <a:xfrm rot="5400000">
              <a:off x="6124025" y="2034180"/>
              <a:ext cx="548789" cy="296862"/>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4" name="Rectangle 20"/>
            <p:cNvSpPr>
              <a:spLocks noChangeArrowheads="1"/>
            </p:cNvSpPr>
            <p:nvPr/>
          </p:nvSpPr>
          <p:spPr bwMode="auto">
            <a:xfrm>
              <a:off x="5600700" y="1893774"/>
              <a:ext cx="290513" cy="548789"/>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ln>
            <a:effectLst>
              <a:outerShdw dist="28398" dir="3806097" algn="ctr" rotWithShape="0">
                <a:srgbClr val="4E6128"/>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5" name="Rectangle 21"/>
            <p:cNvSpPr>
              <a:spLocks noChangeArrowheads="1"/>
            </p:cNvSpPr>
            <p:nvPr/>
          </p:nvSpPr>
          <p:spPr bwMode="auto">
            <a:xfrm>
              <a:off x="5927725" y="1893774"/>
              <a:ext cx="292100" cy="548789"/>
            </a:xfrm>
            <a:prstGeom prst="rect">
              <a:avLst/>
            </a:prstGeom>
            <a:gradFill rotWithShape="0">
              <a:gsLst>
                <a:gs pos="0">
                  <a:srgbClr val="B2A1C7"/>
                </a:gs>
                <a:gs pos="50000">
                  <a:srgbClr val="8064A2"/>
                </a:gs>
                <a:gs pos="100000">
                  <a:srgbClr val="B2A1C7"/>
                </a:gs>
              </a:gsLst>
              <a:lin ang="5400000" scaled="1"/>
            </a:gradFill>
            <a:ln w="12700">
              <a:solidFill>
                <a:srgbClr val="8064A2"/>
              </a:solidFill>
              <a:miter lim="800000"/>
            </a:ln>
            <a:effectLst>
              <a:outerShdw dist="28398" dir="3806097" algn="ctr" rotWithShape="0">
                <a:srgbClr val="3F3151"/>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6" name="Rectangle 22"/>
            <p:cNvSpPr>
              <a:spLocks noChangeArrowheads="1"/>
            </p:cNvSpPr>
            <p:nvPr/>
          </p:nvSpPr>
          <p:spPr bwMode="auto">
            <a:xfrm>
              <a:off x="2176463" y="4922222"/>
              <a:ext cx="3041650" cy="350937"/>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ln>
            <a:effectLst>
              <a:outerShdw dist="28398" dir="3806097" algn="ctr" rotWithShape="0">
                <a:srgbClr val="4E6128"/>
              </a:outerShdw>
            </a:effectLst>
            <a:scene3d>
              <a:camera prst="orthographicFront"/>
              <a:lightRig rig="threePt" dir="t"/>
            </a:scene3d>
            <a:sp3d>
              <a:bevelT w="165100" prst="coolSlant"/>
            </a:sp3d>
          </p:spPr>
          <p:txBody>
            <a:bodyPr tIns="0" bIns="0" anchor="ctr"/>
            <a:lstStyle/>
            <a:p>
              <a:pPr algn="ctr">
                <a:defRPr/>
              </a:pPr>
              <a:r>
                <a:rPr lang="en-US" b="1" dirty="0">
                  <a:effectLst>
                    <a:outerShdw blurRad="38100" dist="38100" dir="2700000" algn="tl">
                      <a:srgbClr val="000000">
                        <a:alpha val="43137"/>
                      </a:srgbClr>
                    </a:outerShdw>
                  </a:effectLst>
                  <a:latin typeface="Calibri" panose="020F0502020204030204" charset="0"/>
                </a:rPr>
                <a:t>PROGRAM INDUKSI</a:t>
              </a:r>
              <a:endParaRPr lang="en-US" sz="3200" dirty="0">
                <a:effectLst>
                  <a:outerShdw blurRad="38100" dist="38100" dir="2700000" algn="tl">
                    <a:srgbClr val="000000">
                      <a:alpha val="43137"/>
                    </a:srgbClr>
                  </a:outerShdw>
                </a:effectLst>
              </a:endParaRPr>
            </a:p>
          </p:txBody>
        </p:sp>
        <p:sp>
          <p:nvSpPr>
            <p:cNvPr id="1047" name="Rectangle 23"/>
            <p:cNvSpPr>
              <a:spLocks noChangeArrowheads="1"/>
            </p:cNvSpPr>
            <p:nvPr/>
          </p:nvSpPr>
          <p:spPr bwMode="auto">
            <a:xfrm flipH="1">
              <a:off x="1854200" y="3417385"/>
              <a:ext cx="292100" cy="547345"/>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ln>
            <a:effectLst>
              <a:outerShdw dist="28398" dir="3806097" algn="ctr" rotWithShape="0">
                <a:srgbClr val="205867"/>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8" name="AutoShape 24"/>
            <p:cNvSpPr>
              <a:spLocks noChangeArrowheads="1"/>
            </p:cNvSpPr>
            <p:nvPr/>
          </p:nvSpPr>
          <p:spPr bwMode="auto">
            <a:xfrm rot="16200000" flipH="1">
              <a:off x="1381297" y="3541183"/>
              <a:ext cx="547344" cy="296862"/>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49" name="Rectangle 25"/>
            <p:cNvSpPr>
              <a:spLocks noChangeArrowheads="1"/>
            </p:cNvSpPr>
            <p:nvPr/>
          </p:nvSpPr>
          <p:spPr bwMode="auto">
            <a:xfrm flipH="1">
              <a:off x="1519238" y="2656302"/>
              <a:ext cx="292100" cy="547344"/>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ln>
            <a:effectLst>
              <a:outerShdw dist="28398" dir="3806097" algn="ctr" rotWithShape="0">
                <a:srgbClr val="4E6128"/>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0" name="AutoShape 26"/>
            <p:cNvSpPr>
              <a:spLocks noChangeArrowheads="1"/>
            </p:cNvSpPr>
            <p:nvPr/>
          </p:nvSpPr>
          <p:spPr bwMode="auto">
            <a:xfrm rot="16200000" flipH="1">
              <a:off x="1044747" y="2781543"/>
              <a:ext cx="547344" cy="296862"/>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1" name="Rectangle 27"/>
            <p:cNvSpPr>
              <a:spLocks noChangeArrowheads="1"/>
            </p:cNvSpPr>
            <p:nvPr/>
          </p:nvSpPr>
          <p:spPr bwMode="auto">
            <a:xfrm flipH="1">
              <a:off x="1849438" y="2656302"/>
              <a:ext cx="292100" cy="547344"/>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ln>
            <a:effectLst>
              <a:outerShdw dist="28398" dir="3806097" algn="ctr" rotWithShape="0">
                <a:srgbClr val="205867"/>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2" name="Rectangle 28"/>
            <p:cNvSpPr>
              <a:spLocks noChangeArrowheads="1"/>
            </p:cNvSpPr>
            <p:nvPr/>
          </p:nvSpPr>
          <p:spPr bwMode="auto">
            <a:xfrm flipH="1">
              <a:off x="1196975" y="1893774"/>
              <a:ext cx="292100" cy="548789"/>
            </a:xfrm>
            <a:prstGeom prst="rect">
              <a:avLst/>
            </a:prstGeom>
            <a:gradFill rotWithShape="0">
              <a:gsLst>
                <a:gs pos="0">
                  <a:srgbClr val="B2A1C7"/>
                </a:gs>
                <a:gs pos="50000">
                  <a:srgbClr val="8064A2"/>
                </a:gs>
                <a:gs pos="100000">
                  <a:srgbClr val="B2A1C7"/>
                </a:gs>
              </a:gsLst>
              <a:lin ang="5400000" scaled="1"/>
            </a:gradFill>
            <a:ln w="12700">
              <a:solidFill>
                <a:srgbClr val="8064A2"/>
              </a:solidFill>
              <a:miter lim="800000"/>
            </a:ln>
            <a:effectLst>
              <a:outerShdw dist="28398" dir="3806097" algn="ctr" rotWithShape="0">
                <a:srgbClr val="3F3151"/>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3" name="AutoShape 29"/>
            <p:cNvSpPr>
              <a:spLocks noChangeArrowheads="1"/>
            </p:cNvSpPr>
            <p:nvPr/>
          </p:nvSpPr>
          <p:spPr bwMode="auto">
            <a:xfrm rot="16200000" flipH="1">
              <a:off x="724938" y="2019737"/>
              <a:ext cx="548789" cy="296863"/>
            </a:xfrm>
            <a:prstGeom prst="rtTriangle">
              <a:avLst/>
            </a:prstGeom>
            <a:gradFill rotWithShape="0">
              <a:gsLst>
                <a:gs pos="0">
                  <a:srgbClr val="D99594"/>
                </a:gs>
                <a:gs pos="50000">
                  <a:srgbClr val="C0504D"/>
                </a:gs>
                <a:gs pos="100000">
                  <a:srgbClr val="D99594"/>
                </a:gs>
              </a:gsLst>
              <a:lin ang="5400000" scaled="1"/>
            </a:gradFill>
            <a:ln w="12700">
              <a:solidFill>
                <a:srgbClr val="C0504D"/>
              </a:solidFill>
              <a:miter lim="800000"/>
            </a:ln>
            <a:effectLst>
              <a:outerShdw dist="28398" dir="3806097" algn="ctr" rotWithShape="0">
                <a:srgbClr val="622423"/>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4" name="Rectangle 30"/>
            <p:cNvSpPr>
              <a:spLocks noChangeArrowheads="1"/>
            </p:cNvSpPr>
            <p:nvPr/>
          </p:nvSpPr>
          <p:spPr bwMode="auto">
            <a:xfrm flipH="1">
              <a:off x="1527175" y="1893774"/>
              <a:ext cx="292100" cy="548789"/>
            </a:xfrm>
            <a:prstGeom prst="rect">
              <a:avLst/>
            </a:prstGeom>
            <a:gradFill rotWithShape="0">
              <a:gsLst>
                <a:gs pos="0">
                  <a:srgbClr val="C2D69B"/>
                </a:gs>
                <a:gs pos="50000">
                  <a:srgbClr val="9BBB59"/>
                </a:gs>
                <a:gs pos="100000">
                  <a:srgbClr val="C2D69B"/>
                </a:gs>
              </a:gsLst>
              <a:lin ang="5400000" scaled="1"/>
            </a:gradFill>
            <a:ln w="12700">
              <a:solidFill>
                <a:srgbClr val="9BBB59"/>
              </a:solidFill>
              <a:miter lim="800000"/>
            </a:ln>
            <a:effectLst>
              <a:outerShdw dist="28398" dir="3806097" algn="ctr" rotWithShape="0">
                <a:srgbClr val="4E6128"/>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5" name="Rectangle 31"/>
            <p:cNvSpPr>
              <a:spLocks noChangeArrowheads="1"/>
            </p:cNvSpPr>
            <p:nvPr/>
          </p:nvSpPr>
          <p:spPr bwMode="auto">
            <a:xfrm flipH="1">
              <a:off x="1854200" y="1893774"/>
              <a:ext cx="292100" cy="548789"/>
            </a:xfrm>
            <a:prstGeom prst="rect">
              <a:avLst/>
            </a:prstGeom>
            <a:gradFill rotWithShape="0">
              <a:gsLst>
                <a:gs pos="0">
                  <a:srgbClr val="92CDDC"/>
                </a:gs>
                <a:gs pos="50000">
                  <a:srgbClr val="4BACC6"/>
                </a:gs>
                <a:gs pos="100000">
                  <a:srgbClr val="92CDDC"/>
                </a:gs>
              </a:gsLst>
              <a:lin ang="5400000" scaled="1"/>
            </a:gradFill>
            <a:ln w="12700">
              <a:solidFill>
                <a:srgbClr val="4BACC6"/>
              </a:solidFill>
              <a:miter lim="800000"/>
            </a:ln>
            <a:effectLst>
              <a:outerShdw dist="28398" dir="3806097" algn="ctr" rotWithShape="0">
                <a:srgbClr val="205867"/>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6" name="Rectangle 32"/>
            <p:cNvSpPr>
              <a:spLocks noChangeArrowheads="1"/>
            </p:cNvSpPr>
            <p:nvPr/>
          </p:nvSpPr>
          <p:spPr bwMode="auto">
            <a:xfrm>
              <a:off x="2176463" y="5668864"/>
              <a:ext cx="3041650" cy="350936"/>
            </a:xfrm>
            <a:prstGeom prst="rect">
              <a:avLst/>
            </a:prstGeom>
            <a:gradFill rotWithShape="0">
              <a:gsLst>
                <a:gs pos="0">
                  <a:srgbClr val="FABF8F"/>
                </a:gs>
                <a:gs pos="50000">
                  <a:srgbClr val="FDE9D9"/>
                </a:gs>
                <a:gs pos="100000">
                  <a:srgbClr val="FABF8F"/>
                </a:gs>
              </a:gsLst>
              <a:lin ang="18900000" scaled="1"/>
            </a:gradFill>
            <a:ln w="12700">
              <a:solidFill>
                <a:srgbClr val="FABF8F"/>
              </a:solidFill>
              <a:miter lim="800000"/>
            </a:ln>
            <a:effectLst>
              <a:outerShdw dist="28398" dir="3806097" algn="ctr" rotWithShape="0">
                <a:srgbClr val="974706">
                  <a:alpha val="50000"/>
                </a:srgbClr>
              </a:outerShdw>
            </a:effectLst>
            <a:scene3d>
              <a:camera prst="orthographicFront"/>
              <a:lightRig rig="threePt" dir="t"/>
            </a:scene3d>
            <a:sp3d>
              <a:bevelT w="165100" prst="coolSlant"/>
            </a:sp3d>
          </p:spPr>
          <p:txBody>
            <a:bodyPr tIns="0" bIns="0" anchor="ctr"/>
            <a:lstStyle/>
            <a:p>
              <a:pPr algn="ctr">
                <a:defRPr/>
              </a:pPr>
              <a:r>
                <a:rPr lang="en-US" b="1" dirty="0">
                  <a:latin typeface="Calibri" panose="020F0502020204030204" charset="0"/>
                </a:rPr>
                <a:t>GURU S1/D-IV BERSERTIFIKAT</a:t>
              </a:r>
              <a:endParaRPr lang="en-US" sz="3200" dirty="0"/>
            </a:p>
          </p:txBody>
        </p:sp>
        <p:sp>
          <p:nvSpPr>
            <p:cNvPr id="1057" name="AutoShape 33"/>
            <p:cNvSpPr>
              <a:spLocks noChangeArrowheads="1"/>
            </p:cNvSpPr>
            <p:nvPr/>
          </p:nvSpPr>
          <p:spPr bwMode="auto">
            <a:xfrm>
              <a:off x="3221038" y="5302042"/>
              <a:ext cx="941387" cy="310499"/>
            </a:xfrm>
            <a:prstGeom prst="upArrow">
              <a:avLst>
                <a:gd name="adj1" fmla="val 44454"/>
                <a:gd name="adj2" fmla="val 52282"/>
              </a:avLst>
            </a:prstGeom>
            <a:gradFill rotWithShape="0">
              <a:gsLst>
                <a:gs pos="0">
                  <a:srgbClr val="F79646"/>
                </a:gs>
                <a:gs pos="100000">
                  <a:srgbClr val="DF6A09"/>
                </a:gs>
              </a:gsLst>
              <a:path path="rect">
                <a:fillToRect l="50000" t="50000" r="50000" b="50000"/>
              </a:path>
            </a:gradFill>
            <a:ln w="0">
              <a:noFill/>
              <a:miter lim="800000"/>
            </a:ln>
            <a:effectLst>
              <a:outerShdw dist="28398" dir="3806097" algn="ctr" rotWithShape="0">
                <a:srgbClr val="974706"/>
              </a:outerShdw>
            </a:effectLst>
            <a:scene3d>
              <a:camera prst="orthographicFront"/>
              <a:lightRig rig="threePt" dir="t"/>
            </a:scene3d>
            <a:sp3d>
              <a:bevelT w="165100" prst="coolSlant"/>
            </a:sp3d>
          </p:spPr>
          <p:txBody>
            <a:bodyPr/>
            <a:lstStyle/>
            <a:p>
              <a:pPr fontAlgn="auto">
                <a:spcBef>
                  <a:spcPts val="0"/>
                </a:spcBef>
                <a:spcAft>
                  <a:spcPts val="0"/>
                </a:spcAft>
                <a:defRPr/>
              </a:pPr>
              <a:endParaRPr lang="en-US">
                <a:latin typeface="+mn-lt"/>
              </a:endParaRPr>
            </a:p>
          </p:txBody>
        </p:sp>
        <p:sp>
          <p:nvSpPr>
            <p:cNvPr id="1058" name="AutoShape 34"/>
            <p:cNvSpPr/>
            <p:nvPr/>
          </p:nvSpPr>
          <p:spPr bwMode="auto">
            <a:xfrm>
              <a:off x="6248400" y="5029092"/>
              <a:ext cx="1905000" cy="839070"/>
            </a:xfrm>
            <a:prstGeom prst="borderCallout2">
              <a:avLst>
                <a:gd name="adj1" fmla="val 48779"/>
                <a:gd name="adj2" fmla="val -6359"/>
                <a:gd name="adj3" fmla="val 30082"/>
                <a:gd name="adj4" fmla="val -27651"/>
                <a:gd name="adj5" fmla="val -78709"/>
                <a:gd name="adj6" fmla="val -48526"/>
              </a:avLst>
            </a:prstGeom>
            <a:gradFill rotWithShape="0">
              <a:gsLst>
                <a:gs pos="0">
                  <a:srgbClr val="D99594"/>
                </a:gs>
                <a:gs pos="50000">
                  <a:srgbClr val="C0504D"/>
                </a:gs>
                <a:gs pos="100000">
                  <a:srgbClr val="D99594"/>
                </a:gs>
              </a:gsLst>
              <a:lin ang="5400000" scaled="1"/>
            </a:gradFill>
            <a:ln w="12700">
              <a:solidFill>
                <a:srgbClr val="C0504D"/>
              </a:solidFill>
              <a:miter lim="800000"/>
              <a:headEnd type="triangle" w="med" len="med"/>
              <a:tailEnd type="diamond" w="med" len="med"/>
            </a:ln>
            <a:effectLst>
              <a:glow rad="63500">
                <a:schemeClr val="accent2">
                  <a:satMod val="175000"/>
                  <a:alpha val="40000"/>
                </a:schemeClr>
              </a:glow>
              <a:outerShdw blurRad="50800" dist="38100" dir="2700000" algn="tl" rotWithShape="0">
                <a:prstClr val="black">
                  <a:alpha val="40000"/>
                </a:prstClr>
              </a:outerShdw>
            </a:effectLst>
            <a:scene3d>
              <a:camera prst="orthographicFront"/>
              <a:lightRig rig="threePt" dir="t"/>
            </a:scene3d>
            <a:sp3d/>
          </p:spPr>
          <p:txBody>
            <a:bodyPr lIns="0" tIns="0" rIns="0" bIns="0" anchor="ctr">
              <a:normAutofit fontScale="92500"/>
            </a:bodyPr>
            <a:lstStyle/>
            <a:p>
              <a:pPr algn="ctr">
                <a:defRPr/>
              </a:pPr>
              <a:r>
                <a:rPr lang="en-US" b="1" dirty="0">
                  <a:latin typeface="Calibri" panose="020F0502020204030204" charset="0"/>
                </a:rPr>
                <a:t>PKB </a:t>
              </a:r>
              <a:r>
                <a:rPr lang="en-US" b="1" dirty="0" err="1">
                  <a:latin typeface="Calibri" panose="020F0502020204030204" charset="0"/>
                </a:rPr>
                <a:t>fokus</a:t>
              </a:r>
              <a:r>
                <a:rPr lang="en-US" b="1" dirty="0">
                  <a:latin typeface="Calibri" panose="020F0502020204030204" charset="0"/>
                </a:rPr>
                <a:t> </a:t>
              </a:r>
              <a:r>
                <a:rPr lang="en-US" b="1" dirty="0" err="1">
                  <a:latin typeface="Calibri" panose="020F0502020204030204" charset="0"/>
                </a:rPr>
                <a:t>pada</a:t>
              </a:r>
              <a:r>
                <a:rPr lang="en-US" b="1" dirty="0">
                  <a:latin typeface="Calibri" panose="020F0502020204030204" charset="0"/>
                </a:rPr>
                <a:t> </a:t>
              </a:r>
              <a:r>
                <a:rPr lang="en-US" b="1" dirty="0" err="1">
                  <a:latin typeface="Calibri" panose="020F0502020204030204" charset="0"/>
                </a:rPr>
                <a:t>peningkatan</a:t>
              </a:r>
              <a:r>
                <a:rPr lang="en-US" b="1" dirty="0">
                  <a:latin typeface="Calibri" panose="020F0502020204030204" charset="0"/>
                </a:rPr>
                <a:t> </a:t>
              </a:r>
              <a:r>
                <a:rPr lang="en-US" b="1" dirty="0" err="1">
                  <a:latin typeface="Calibri" panose="020F0502020204030204" charset="0"/>
                </a:rPr>
                <a:t>kompetensi</a:t>
              </a:r>
              <a:r>
                <a:rPr lang="en-US" b="1" dirty="0">
                  <a:latin typeface="Calibri" panose="020F0502020204030204" charset="0"/>
                </a:rPr>
                <a:t> guru</a:t>
              </a:r>
              <a:endParaRPr lang="en-US" sz="3200" b="1" dirty="0"/>
            </a:p>
          </p:txBody>
        </p:sp>
        <p:sp>
          <p:nvSpPr>
            <p:cNvPr id="1060" name="AutoShape 36"/>
            <p:cNvSpPr/>
            <p:nvPr/>
          </p:nvSpPr>
          <p:spPr bwMode="auto">
            <a:xfrm>
              <a:off x="6553200" y="3886745"/>
              <a:ext cx="1905000" cy="1065806"/>
            </a:xfrm>
            <a:prstGeom prst="borderCallout2">
              <a:avLst>
                <a:gd name="adj1" fmla="val 48818"/>
                <a:gd name="adj2" fmla="val -3935"/>
                <a:gd name="adj3" fmla="val 48818"/>
                <a:gd name="adj4" fmla="val -33756"/>
                <a:gd name="adj5" fmla="val -13831"/>
                <a:gd name="adj6" fmla="val -58738"/>
              </a:avLst>
            </a:prstGeom>
            <a:gradFill rotWithShape="0">
              <a:gsLst>
                <a:gs pos="0">
                  <a:srgbClr val="92CDDC"/>
                </a:gs>
                <a:gs pos="50000">
                  <a:srgbClr val="4BACC6"/>
                </a:gs>
                <a:gs pos="100000">
                  <a:srgbClr val="92CDDC"/>
                </a:gs>
              </a:gsLst>
              <a:lin ang="5400000" scaled="1"/>
            </a:gradFill>
            <a:ln w="12700">
              <a:solidFill>
                <a:srgbClr val="4BACC6"/>
              </a:solidFill>
              <a:miter lim="800000"/>
              <a:headEnd type="triangle" w="med" len="med"/>
              <a:tailEnd type="diamond" w="med" len="med"/>
            </a:ln>
            <a:effectLst>
              <a:glow rad="63500">
                <a:schemeClr val="accent2">
                  <a:satMod val="175000"/>
                  <a:alpha val="40000"/>
                </a:schemeClr>
              </a:glow>
              <a:outerShdw blurRad="50800" dist="38100" dir="2700000" algn="tl" rotWithShape="0">
                <a:prstClr val="black">
                  <a:alpha val="40000"/>
                </a:prstClr>
              </a:outerShdw>
            </a:effectLst>
            <a:scene3d>
              <a:camera prst="orthographicFront"/>
              <a:lightRig rig="threePt" dir="t"/>
            </a:scene3d>
            <a:sp3d/>
          </p:spPr>
          <p:txBody>
            <a:bodyPr lIns="0" tIns="0" rIns="0" bIns="0" anchor="ctr"/>
            <a:lstStyle/>
            <a:p>
              <a:pPr algn="ctr">
                <a:defRPr/>
              </a:pPr>
              <a:r>
                <a:rPr lang="en-US" sz="1600" b="1" dirty="0">
                  <a:latin typeface="Calibri" panose="020F0502020204030204" charset="0"/>
                </a:rPr>
                <a:t>PKB </a:t>
              </a:r>
              <a:r>
                <a:rPr lang="en-US" sz="1600" b="1" dirty="0" err="1">
                  <a:latin typeface="Calibri" panose="020F0502020204030204" charset="0"/>
                </a:rPr>
                <a:t>fokus</a:t>
              </a:r>
              <a:r>
                <a:rPr lang="en-US" sz="1600" b="1" dirty="0">
                  <a:latin typeface="Calibri" panose="020F0502020204030204" charset="0"/>
                </a:rPr>
                <a:t> </a:t>
              </a:r>
              <a:r>
                <a:rPr lang="en-US" sz="1600" b="1" dirty="0" err="1">
                  <a:latin typeface="Calibri" panose="020F0502020204030204" charset="0"/>
                </a:rPr>
                <a:t>pada</a:t>
              </a:r>
              <a:r>
                <a:rPr lang="en-US" sz="1600" b="1" dirty="0">
                  <a:latin typeface="Calibri" panose="020F0502020204030204" charset="0"/>
                </a:rPr>
                <a:t> </a:t>
              </a:r>
              <a:r>
                <a:rPr lang="en-US" sz="1600" b="1" dirty="0" err="1">
                  <a:latin typeface="Calibri" panose="020F0502020204030204" charset="0"/>
                </a:rPr>
                <a:t>peningkatan</a:t>
              </a:r>
              <a:r>
                <a:rPr lang="en-US" sz="1600" b="1" dirty="0">
                  <a:latin typeface="Calibri" panose="020F0502020204030204" charset="0"/>
                </a:rPr>
                <a:t> </a:t>
              </a:r>
              <a:r>
                <a:rPr lang="en-US" sz="1600" b="1" dirty="0" err="1">
                  <a:latin typeface="Calibri" panose="020F0502020204030204" charset="0"/>
                </a:rPr>
                <a:t>prestasi</a:t>
              </a:r>
              <a:r>
                <a:rPr lang="en-US" sz="1600" b="1" dirty="0">
                  <a:latin typeface="Calibri" panose="020F0502020204030204" charset="0"/>
                </a:rPr>
                <a:t> </a:t>
              </a:r>
              <a:r>
                <a:rPr lang="en-US" sz="1600" b="1" dirty="0" err="1">
                  <a:latin typeface="Calibri" panose="020F0502020204030204" charset="0"/>
                </a:rPr>
                <a:t>peserta</a:t>
              </a:r>
              <a:r>
                <a:rPr lang="en-US" sz="1600" b="1" dirty="0">
                  <a:latin typeface="Calibri" panose="020F0502020204030204" charset="0"/>
                </a:rPr>
                <a:t> </a:t>
              </a:r>
              <a:r>
                <a:rPr lang="en-US" sz="1600" b="1" dirty="0" err="1">
                  <a:latin typeface="Calibri" panose="020F0502020204030204" charset="0"/>
                </a:rPr>
                <a:t>didik</a:t>
              </a:r>
              <a:r>
                <a:rPr lang="en-US" sz="1600" b="1" dirty="0">
                  <a:latin typeface="Calibri" panose="020F0502020204030204" charset="0"/>
                </a:rPr>
                <a:t> </a:t>
              </a:r>
              <a:r>
                <a:rPr lang="en-US" sz="1600" b="1" dirty="0" err="1">
                  <a:latin typeface="Calibri" panose="020F0502020204030204" charset="0"/>
                </a:rPr>
                <a:t>dan</a:t>
              </a:r>
              <a:r>
                <a:rPr lang="en-US" sz="1600" b="1" dirty="0">
                  <a:latin typeface="Calibri" panose="020F0502020204030204" charset="0"/>
                </a:rPr>
                <a:t> </a:t>
              </a:r>
              <a:r>
                <a:rPr lang="en-US" sz="1600" b="1" dirty="0" err="1">
                  <a:latin typeface="Calibri" panose="020F0502020204030204" charset="0"/>
                </a:rPr>
                <a:t>pengelolaan</a:t>
              </a:r>
              <a:r>
                <a:rPr lang="en-US" sz="1600" b="1" dirty="0">
                  <a:latin typeface="Calibri" panose="020F0502020204030204" charset="0"/>
                </a:rPr>
                <a:t> </a:t>
              </a:r>
              <a:r>
                <a:rPr lang="en-US" sz="1600" b="1" dirty="0" err="1">
                  <a:latin typeface="Calibri" panose="020F0502020204030204" charset="0"/>
                </a:rPr>
                <a:t>sekolah</a:t>
              </a:r>
              <a:endParaRPr lang="en-US" sz="2800" b="1" dirty="0"/>
            </a:p>
          </p:txBody>
        </p:sp>
        <p:sp>
          <p:nvSpPr>
            <p:cNvPr id="41" name="AutoShape 37"/>
            <p:cNvSpPr/>
            <p:nvPr/>
          </p:nvSpPr>
          <p:spPr bwMode="auto">
            <a:xfrm>
              <a:off x="6553200" y="2819494"/>
              <a:ext cx="1905000" cy="927164"/>
            </a:xfrm>
            <a:prstGeom prst="borderCallout2">
              <a:avLst>
                <a:gd name="adj1" fmla="val 54369"/>
                <a:gd name="adj2" fmla="val -4995"/>
                <a:gd name="adj3" fmla="val 55757"/>
                <a:gd name="adj4" fmla="val -23603"/>
                <a:gd name="adj5" fmla="val 12542"/>
                <a:gd name="adj6" fmla="val -43078"/>
              </a:avLst>
            </a:prstGeom>
            <a:gradFill rotWithShape="0">
              <a:gsLst>
                <a:gs pos="0">
                  <a:srgbClr val="C2D69B"/>
                </a:gs>
                <a:gs pos="50000">
                  <a:srgbClr val="9BBB59"/>
                </a:gs>
                <a:gs pos="100000">
                  <a:srgbClr val="C2D69B"/>
                </a:gs>
              </a:gsLst>
              <a:lin ang="5400000" scaled="1"/>
            </a:gradFill>
            <a:ln w="12700">
              <a:solidFill>
                <a:srgbClr val="9BBB59"/>
              </a:solidFill>
              <a:miter lim="800000"/>
              <a:headEnd type="triangle" w="med" len="med"/>
              <a:tailEnd type="diamond" w="med" len="med"/>
            </a:ln>
            <a:effectLst>
              <a:glow rad="63500">
                <a:schemeClr val="accent2">
                  <a:satMod val="175000"/>
                  <a:alpha val="40000"/>
                </a:schemeClr>
              </a:glow>
              <a:outerShdw blurRad="50800" dist="38100" dir="2700000" algn="tl" rotWithShape="0">
                <a:prstClr val="black">
                  <a:alpha val="40000"/>
                </a:prstClr>
              </a:outerShdw>
            </a:effectLst>
            <a:scene3d>
              <a:camera prst="orthographicFront"/>
              <a:lightRig rig="threePt" dir="t"/>
            </a:scene3d>
            <a:sp3d/>
          </p:spPr>
          <p:txBody>
            <a:bodyPr lIns="0" tIns="0" rIns="0" bIns="0" anchor="ctr"/>
            <a:lstStyle/>
            <a:p>
              <a:pPr algn="ctr">
                <a:defRPr/>
              </a:pPr>
              <a:r>
                <a:rPr lang="en-US" sz="1600" b="1" dirty="0">
                  <a:latin typeface="Calibri" panose="020F0502020204030204" charset="0"/>
                </a:rPr>
                <a:t>PKB </a:t>
              </a:r>
              <a:r>
                <a:rPr lang="en-US" sz="1600" b="1" dirty="0" err="1">
                  <a:latin typeface="Calibri" panose="020F0502020204030204" charset="0"/>
                </a:rPr>
                <a:t>fokus</a:t>
              </a:r>
              <a:r>
                <a:rPr lang="en-US" sz="1600" b="1" dirty="0">
                  <a:latin typeface="Calibri" panose="020F0502020204030204" charset="0"/>
                </a:rPr>
                <a:t> </a:t>
              </a:r>
              <a:r>
                <a:rPr lang="en-US" sz="1600" b="1" dirty="0" err="1">
                  <a:latin typeface="Calibri" panose="020F0502020204030204" charset="0"/>
                </a:rPr>
                <a:t>pada</a:t>
              </a:r>
              <a:r>
                <a:rPr lang="en-US" sz="1600" b="1" dirty="0">
                  <a:latin typeface="Calibri" panose="020F0502020204030204" charset="0"/>
                </a:rPr>
                <a:t> </a:t>
              </a:r>
              <a:r>
                <a:rPr lang="en-US" sz="1600" b="1" dirty="0" err="1">
                  <a:latin typeface="Calibri" panose="020F0502020204030204" charset="0"/>
                </a:rPr>
                <a:t>pengembangan</a:t>
              </a:r>
              <a:r>
                <a:rPr lang="en-US" sz="1600" b="1" dirty="0">
                  <a:latin typeface="Calibri" panose="020F0502020204030204" charset="0"/>
                </a:rPr>
                <a:t> </a:t>
              </a:r>
              <a:r>
                <a:rPr lang="en-US" sz="1600" b="1" dirty="0" err="1">
                  <a:latin typeface="Calibri" panose="020F0502020204030204" charset="0"/>
                </a:rPr>
                <a:t>sekolah</a:t>
              </a:r>
              <a:endParaRPr lang="en-US" sz="2800" b="1" dirty="0"/>
            </a:p>
          </p:txBody>
        </p:sp>
        <p:sp>
          <p:nvSpPr>
            <p:cNvPr id="42" name="Line Callout 2 41"/>
            <p:cNvSpPr/>
            <p:nvPr/>
          </p:nvSpPr>
          <p:spPr>
            <a:xfrm>
              <a:off x="6781800" y="1791237"/>
              <a:ext cx="1828800" cy="914167"/>
            </a:xfrm>
            <a:prstGeom prst="borderCallout2">
              <a:avLst>
                <a:gd name="adj1" fmla="val 51144"/>
                <a:gd name="adj2" fmla="val -3859"/>
                <a:gd name="adj3" fmla="val 56779"/>
                <a:gd name="adj4" fmla="val -12614"/>
                <a:gd name="adj5" fmla="val 50528"/>
                <a:gd name="adj6" fmla="val -37987"/>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0" scaled="1"/>
              <a:tileRect/>
            </a:gradFill>
            <a:ln>
              <a:headEnd type="triangle" w="med" len="med"/>
              <a:tailEnd type="diamond" w="med" len="med"/>
            </a:ln>
            <a:effectLst>
              <a:glow rad="63500">
                <a:schemeClr val="accent2">
                  <a:satMod val="175000"/>
                  <a:alpha val="40000"/>
                </a:schemeClr>
              </a:glow>
              <a:outerShdw blurRad="50800" dist="38100" dir="2700000" algn="tl"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a:t>PKB </a:t>
              </a:r>
              <a:r>
                <a:rPr lang="en-US" sz="1600" b="1" dirty="0" err="1"/>
                <a:t>fokus</a:t>
              </a:r>
              <a:r>
                <a:rPr lang="en-US" sz="1600" b="1" dirty="0"/>
                <a:t> </a:t>
              </a:r>
              <a:r>
                <a:rPr lang="en-US" sz="1600" b="1" dirty="0" err="1"/>
                <a:t>pada</a:t>
              </a:r>
              <a:r>
                <a:rPr lang="en-US" sz="1600" b="1" dirty="0"/>
                <a:t> </a:t>
              </a:r>
              <a:r>
                <a:rPr lang="en-US" sz="1600" b="1" dirty="0" err="1"/>
                <a:t>pengembangan</a:t>
              </a:r>
              <a:r>
                <a:rPr lang="en-US" sz="1600" b="1" dirty="0"/>
                <a:t> </a:t>
              </a:r>
              <a:r>
                <a:rPr lang="en-US" sz="1600" b="1" dirty="0" err="1"/>
                <a:t>profesi</a:t>
              </a:r>
              <a:endParaRPr lang="en-US" sz="1600" b="1" dirty="0"/>
            </a:p>
          </p:txBody>
        </p:sp>
        <p:sp>
          <p:nvSpPr>
            <p:cNvPr id="44" name="Line Callout 2 43"/>
            <p:cNvSpPr/>
            <p:nvPr/>
          </p:nvSpPr>
          <p:spPr>
            <a:xfrm flipH="1">
              <a:off x="197068" y="5029092"/>
              <a:ext cx="1828800" cy="837625"/>
            </a:xfrm>
            <a:prstGeom prst="borderCallout2">
              <a:avLst>
                <a:gd name="adj1" fmla="val 48046"/>
                <a:gd name="adj2" fmla="val -1572"/>
                <a:gd name="adj3" fmla="val 29710"/>
                <a:gd name="adj4" fmla="val -14132"/>
                <a:gd name="adj5" fmla="val -25784"/>
                <a:gd name="adj6" fmla="val -34836"/>
              </a:avLst>
            </a:prstGeom>
            <a:gradFill flip="none" rotWithShape="1">
              <a:gsLst>
                <a:gs pos="0">
                  <a:schemeClr val="tx1">
                    <a:lumMod val="85000"/>
                    <a:lumOff val="15000"/>
                  </a:schemeClr>
                </a:gs>
                <a:gs pos="50000">
                  <a:schemeClr val="bg2">
                    <a:lumMod val="50000"/>
                    <a:shade val="67500"/>
                    <a:satMod val="115000"/>
                  </a:schemeClr>
                </a:gs>
                <a:gs pos="100000">
                  <a:schemeClr val="bg2">
                    <a:lumMod val="50000"/>
                    <a:shade val="100000"/>
                    <a:satMod val="115000"/>
                  </a:schemeClr>
                </a:gs>
              </a:gsLst>
              <a:lin ang="16200000" scaled="1"/>
              <a:tileRect/>
            </a:gradFill>
            <a:ln>
              <a:solidFill>
                <a:schemeClr val="tx1"/>
              </a:solidFill>
              <a:headEnd type="triangle" w="med" len="med"/>
              <a:tailEnd type="diamond" w="med" len="med"/>
            </a:ln>
            <a:effectLst>
              <a:glow rad="63500">
                <a:schemeClr val="accent2">
                  <a:satMod val="175000"/>
                  <a:alpha val="40000"/>
                </a:schemeClr>
              </a:glow>
              <a:outerShdw blurRad="50800" dist="38100" dir="2700000" algn="tl" rotWithShape="0">
                <a:prstClr val="black">
                  <a:alpha val="40000"/>
                </a:prstClr>
              </a:out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err="1"/>
                <a:t>Tahap</a:t>
              </a:r>
              <a:r>
                <a:rPr lang="en-US" sz="1600" b="1" dirty="0"/>
                <a:t> </a:t>
              </a:r>
              <a:r>
                <a:rPr lang="en-US" sz="1600" b="1" dirty="0" err="1"/>
                <a:t>Pengembangan</a:t>
              </a:r>
              <a:r>
                <a:rPr lang="en-US" sz="1600" b="1" dirty="0"/>
                <a:t> </a:t>
              </a:r>
              <a:r>
                <a:rPr lang="en-US" sz="1600" b="1" dirty="0" err="1"/>
                <a:t>Karir</a:t>
              </a:r>
              <a:r>
                <a:rPr lang="en-US" sz="1600" b="1" dirty="0"/>
                <a:t> Guru</a:t>
              </a:r>
            </a:p>
          </p:txBody>
        </p:sp>
      </p:grpSp>
      <p:sp>
        <p:nvSpPr>
          <p:cNvPr id="43" name="Title 1"/>
          <p:cNvSpPr>
            <a:spLocks noGrp="1"/>
          </p:cNvSpPr>
          <p:nvPr>
            <p:ph type="title" idx="4294967295"/>
          </p:nvPr>
        </p:nvSpPr>
        <p:spPr>
          <a:xfrm>
            <a:off x="457200" y="228600"/>
            <a:ext cx="8686800" cy="868362"/>
          </a:xfrm>
        </p:spPr>
        <p:txBody>
          <a:bodyPr rtlCol="0">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spcAft>
                <a:spcPts val="0"/>
              </a:spcAft>
              <a:defRPr/>
            </a:pPr>
            <a:r>
              <a:rPr lang="en-US" sz="2800" b="1" spc="50" dirty="0">
                <a:ln w="11430"/>
                <a:solidFill>
                  <a:srgbClr val="FF0000"/>
                </a:solidFill>
                <a:effectLst>
                  <a:outerShdw blurRad="76200" dist="50800" dir="5400000" algn="tl" rotWithShape="0">
                    <a:srgbClr val="000000">
                      <a:alpha val="65000"/>
                    </a:srgbClr>
                  </a:outerShdw>
                </a:effectLst>
                <a:latin typeface="Arial Rounded MT Bold" panose="020F0704030504030204" pitchFamily="34" charset="0"/>
              </a:rPr>
              <a:t>KERANGKA PENGEMBANGAN KARIR GURU</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WordArt 3"/>
          <p:cNvSpPr>
            <a:spLocks noChangeArrowheads="1" noChangeShapeType="1" noTextEdit="1"/>
          </p:cNvSpPr>
          <p:nvPr/>
        </p:nvSpPr>
        <p:spPr bwMode="auto">
          <a:xfrm>
            <a:off x="914400" y="2895600"/>
            <a:ext cx="7115175" cy="1089025"/>
          </a:xfrm>
          <a:prstGeom prst="rect">
            <a:avLst/>
          </a:prstGeom>
          <a:solidFill>
            <a:schemeClr val="bg1"/>
          </a:solidFill>
        </p:spPr>
        <p:txBody>
          <a:bodyPr wrap="none" fromWordArt="1">
            <a:prstTxWarp prst="textPlain">
              <a:avLst>
                <a:gd name="adj" fmla="val 50000"/>
              </a:avLst>
            </a:prstTxWarp>
          </a:bodyPr>
          <a:lstStyle/>
          <a:p>
            <a:pPr algn="ctr"/>
            <a:r>
              <a:rPr lang="en-US" sz="3600" kern="10" dirty="0">
                <a:ln w="9525">
                  <a:solidFill>
                    <a:srgbClr val="000000"/>
                  </a:solidFill>
                  <a:round/>
                </a:ln>
                <a:solidFill>
                  <a:srgbClr val="FFFFFF"/>
                </a:solidFill>
                <a:latin typeface="Arial Black" panose="020B0A04020102020204"/>
              </a:rPr>
              <a:t>SEKIAN DAN TERIMA KASIH</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ctrTitle"/>
          </p:nvPr>
        </p:nvSpPr>
        <p:spPr bwMode="auto">
          <a:xfrm>
            <a:off x="0" y="319177"/>
            <a:ext cx="9144001" cy="595313"/>
          </a:xfrm>
          <a:solidFill>
            <a:srgbClr val="FFC000"/>
          </a:solidFill>
        </p:spPr>
        <p:txBody>
          <a:bodyPr wrap="square" lIns="91440" tIns="45720" rIns="91440" numCol="1" anchorCtr="0" compatLnSpc="1">
            <a:noAutofit/>
          </a:bodyPr>
          <a:lstStyle/>
          <a:p>
            <a:pPr algn="ctr" eaLnBrk="1" hangingPunct="1"/>
            <a:r>
              <a:rPr lang="en-US" sz="3600" b="1" dirty="0">
                <a:solidFill>
                  <a:schemeClr val="tx1"/>
                </a:solidFill>
                <a:effectLst/>
                <a:latin typeface="Book Antiqua" panose="02040602050305030304" pitchFamily="18" charset="0"/>
              </a:rPr>
              <a:t>BEBAN KERJA GURU</a:t>
            </a:r>
          </a:p>
        </p:txBody>
      </p:sp>
      <p:sp>
        <p:nvSpPr>
          <p:cNvPr id="23" name="Slide Number Placeholder 14"/>
          <p:cNvSpPr>
            <a:spLocks noGrp="1"/>
          </p:cNvSpPr>
          <p:nvPr>
            <p:ph type="sldNum" sz="quarter" idx="12"/>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4EA3897-D9D8-49E4-82C5-1F166CC85C85}" type="slidenum">
              <a:rPr lang="en-US">
                <a:solidFill>
                  <a:srgbClr val="A7A399"/>
                </a:solidFill>
              </a:rPr>
              <a:t>6</a:t>
            </a:fld>
            <a:endParaRPr lang="en-US">
              <a:solidFill>
                <a:srgbClr val="A7A399"/>
              </a:solidFill>
            </a:endParaRPr>
          </a:p>
        </p:txBody>
      </p:sp>
      <p:sp>
        <p:nvSpPr>
          <p:cNvPr id="2" name="Rectangle 1"/>
          <p:cNvSpPr/>
          <p:nvPr/>
        </p:nvSpPr>
        <p:spPr>
          <a:xfrm>
            <a:off x="381000" y="1316401"/>
            <a:ext cx="4038600" cy="4425827"/>
          </a:xfrm>
          <a:prstGeom prst="rect">
            <a:avLst/>
          </a:prstGeom>
          <a:solidFill>
            <a:schemeClr val="accent6">
              <a:lumMod val="60000"/>
              <a:lumOff val="40000"/>
            </a:schemeClr>
          </a:solidFill>
          <a:ln>
            <a:solidFill>
              <a:schemeClr val="accent4"/>
            </a:solidFill>
          </a:ln>
        </p:spPr>
        <p:txBody>
          <a:bodyPr wrap="square">
            <a:spAutoFit/>
          </a:bodyPr>
          <a:lstStyle/>
          <a:p>
            <a:pPr algn="ctr">
              <a:lnSpc>
                <a:spcPct val="80000"/>
              </a:lnSpc>
              <a:buSzPct val="100000"/>
            </a:pPr>
            <a:r>
              <a:rPr lang="id-ID" sz="3200" dirty="0"/>
              <a:t>Beban kerja Guru untuk mendidik, mengajar, membimbing, mengarahkan, dan/atau melatih</a:t>
            </a:r>
          </a:p>
          <a:p>
            <a:pPr algn="ctr">
              <a:lnSpc>
                <a:spcPct val="80000"/>
              </a:lnSpc>
              <a:buSzPct val="100000"/>
            </a:pPr>
            <a:r>
              <a:rPr lang="id-ID" sz="3200" dirty="0"/>
              <a:t>minimal </a:t>
            </a:r>
            <a:r>
              <a:rPr lang="id-ID" sz="3200" dirty="0">
                <a:solidFill>
                  <a:srgbClr val="FF0000"/>
                </a:solidFill>
              </a:rPr>
              <a:t>24 jam</a:t>
            </a:r>
            <a:r>
              <a:rPr lang="id-ID" sz="3200" dirty="0"/>
              <a:t> maksimal </a:t>
            </a:r>
            <a:r>
              <a:rPr lang="id-ID" sz="3200" dirty="0">
                <a:solidFill>
                  <a:srgbClr val="FF0000"/>
                </a:solidFill>
              </a:rPr>
              <a:t>40 jam</a:t>
            </a:r>
            <a:r>
              <a:rPr lang="id-ID" sz="3200" dirty="0"/>
              <a:t> tatap muka </a:t>
            </a:r>
          </a:p>
          <a:p>
            <a:pPr algn="ctr">
              <a:lnSpc>
                <a:spcPct val="80000"/>
              </a:lnSpc>
              <a:buSzPct val="100000"/>
            </a:pPr>
            <a:r>
              <a:rPr lang="id-ID" sz="3200" dirty="0"/>
              <a:t>dalam 1 (satu) minggu.</a:t>
            </a:r>
          </a:p>
        </p:txBody>
      </p:sp>
      <p:sp>
        <p:nvSpPr>
          <p:cNvPr id="7" name="Rectangle 6"/>
          <p:cNvSpPr/>
          <p:nvPr/>
        </p:nvSpPr>
        <p:spPr>
          <a:xfrm>
            <a:off x="4890144" y="1538000"/>
            <a:ext cx="3796655" cy="3637919"/>
          </a:xfrm>
          <a:prstGeom prst="rect">
            <a:avLst/>
          </a:prstGeom>
          <a:solidFill>
            <a:srgbClr val="FBE3F8"/>
          </a:solidFill>
          <a:ln>
            <a:solidFill>
              <a:schemeClr val="accent4"/>
            </a:solidFill>
          </a:ln>
        </p:spPr>
        <p:txBody>
          <a:bodyPr wrap="square">
            <a:spAutoFit/>
          </a:bodyPr>
          <a:lstStyle/>
          <a:p>
            <a:pPr algn="ctr">
              <a:lnSpc>
                <a:spcPct val="80000"/>
              </a:lnSpc>
              <a:buSzPct val="100000"/>
            </a:pPr>
            <a:r>
              <a:rPr lang="id-ID" sz="3200" dirty="0"/>
              <a:t>Beban kerja Guru BK (Konselor) adalah mengampu bimbingan dan konseling </a:t>
            </a:r>
          </a:p>
          <a:p>
            <a:pPr algn="ctr">
              <a:lnSpc>
                <a:spcPct val="80000"/>
              </a:lnSpc>
              <a:buSzPct val="100000"/>
            </a:pPr>
            <a:r>
              <a:rPr lang="id-ID" sz="3200" dirty="0"/>
              <a:t>minimal </a:t>
            </a:r>
            <a:r>
              <a:rPr lang="id-ID" sz="3200" dirty="0">
                <a:solidFill>
                  <a:srgbClr val="FF0000"/>
                </a:solidFill>
              </a:rPr>
              <a:t>150 peserta didik</a:t>
            </a:r>
            <a:r>
              <a:rPr lang="id-ID" sz="3200" dirty="0"/>
              <a:t> per tahun.</a:t>
            </a:r>
            <a:endParaRPr lang="en-US" sz="3200" dirty="0"/>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685800" y="1447800"/>
            <a:ext cx="7848600" cy="5601533"/>
          </a:xfrm>
          <a:prstGeom prst="rect">
            <a:avLst/>
          </a:prstGeom>
          <a:noFill/>
          <a:ln w="9525">
            <a:noFill/>
            <a:miter lim="800000"/>
          </a:ln>
        </p:spPr>
        <p:txBody>
          <a:bodyPr>
            <a:spAutoFit/>
          </a:bodyPr>
          <a:lstStyle/>
          <a:p>
            <a:pPr marL="457200" indent="-457200">
              <a:tabLst>
                <a:tab pos="628650" algn="l"/>
              </a:tabLst>
            </a:pPr>
            <a:r>
              <a:rPr lang="en-US" sz="3200" b="1" i="1" dirty="0">
                <a:latin typeface="+mn-lt"/>
                <a:cs typeface="Times New Roman" panose="02020603050405020304" pitchFamily="18" charset="0"/>
              </a:rPr>
              <a:t>	ANGKA YG DIBERIKAN BERDASAR PENILAIAN ATAS PRESTASI YG TELAH DICAPAI OLEH GURU</a:t>
            </a:r>
            <a:r>
              <a:rPr lang="en-US" sz="3200" i="1" dirty="0">
                <a:latin typeface="+mn-lt"/>
                <a:cs typeface="Times New Roman" panose="02020603050405020304" pitchFamily="18" charset="0"/>
              </a:rPr>
              <a:t> </a:t>
            </a:r>
            <a:r>
              <a:rPr lang="en-US" sz="3200" b="1" i="1" dirty="0">
                <a:solidFill>
                  <a:srgbClr val="FF3300"/>
                </a:solidFill>
                <a:latin typeface="+mn-lt"/>
                <a:cs typeface="Times New Roman" panose="02020603050405020304" pitchFamily="18" charset="0"/>
              </a:rPr>
              <a:t>DALAM MENGERJAKAN BUTIR RINCIAN KEGIATAN</a:t>
            </a:r>
            <a:r>
              <a:rPr lang="en-US" sz="3200" i="1" dirty="0">
                <a:solidFill>
                  <a:srgbClr val="FF3300"/>
                </a:solidFill>
                <a:latin typeface="+mn-lt"/>
                <a:cs typeface="Times New Roman" panose="02020603050405020304" pitchFamily="18" charset="0"/>
              </a:rPr>
              <a:t> </a:t>
            </a:r>
            <a:r>
              <a:rPr lang="en-US" sz="3200" b="1" i="1" dirty="0">
                <a:solidFill>
                  <a:srgbClr val="006600"/>
                </a:solidFill>
                <a:latin typeface="+mn-lt"/>
                <a:cs typeface="Times New Roman" panose="02020603050405020304" pitchFamily="18" charset="0"/>
              </a:rPr>
              <a:t>DIPERGUNAKAN SEBAGAI SALAH SATU SYARAT UNTUK PENGANGKATAN DAN KP</a:t>
            </a:r>
            <a:endParaRPr lang="en-US" sz="3200" i="1" dirty="0">
              <a:solidFill>
                <a:srgbClr val="006600"/>
              </a:solidFill>
              <a:latin typeface="+mn-lt"/>
              <a:cs typeface="Times New Roman" panose="02020603050405020304" pitchFamily="18" charset="0"/>
            </a:endParaRPr>
          </a:p>
          <a:p>
            <a:pPr marL="457200" indent="-457200" algn="just">
              <a:tabLst>
                <a:tab pos="628650" algn="l"/>
              </a:tabLst>
            </a:pPr>
            <a:endParaRPr lang="en-US" sz="2400" i="1" dirty="0">
              <a:cs typeface="Times New Roman" panose="02020603050405020304" pitchFamily="18" charset="0"/>
            </a:endParaRPr>
          </a:p>
          <a:p>
            <a:pPr marL="457200" indent="-457200" algn="just">
              <a:tabLst>
                <a:tab pos="628650" algn="l"/>
              </a:tabLst>
            </a:pPr>
            <a:endParaRPr lang="en-US" sz="2200" dirty="0">
              <a:latin typeface="Hind" charset="0"/>
              <a:cs typeface="Times New Roman" panose="02020603050405020304" pitchFamily="18" charset="0"/>
            </a:endParaRPr>
          </a:p>
          <a:p>
            <a:pPr marL="457200" indent="-457200" eaLnBrk="0" hangingPunct="0">
              <a:tabLst>
                <a:tab pos="628650" algn="l"/>
              </a:tabLst>
            </a:pPr>
            <a:endParaRPr lang="en-US" sz="2400" dirty="0">
              <a:latin typeface="Times New Roman" panose="02020603050405020304" pitchFamily="18" charset="0"/>
              <a:cs typeface="Times New Roman" panose="02020603050405020304" pitchFamily="18" charset="0"/>
            </a:endParaRPr>
          </a:p>
        </p:txBody>
      </p:sp>
      <p:sp>
        <p:nvSpPr>
          <p:cNvPr id="31748" name="Rectangle 4"/>
          <p:cNvSpPr>
            <a:spLocks noChangeArrowheads="1"/>
          </p:cNvSpPr>
          <p:nvPr/>
        </p:nvSpPr>
        <p:spPr bwMode="auto">
          <a:xfrm>
            <a:off x="381000" y="5105400"/>
            <a:ext cx="8001000" cy="400110"/>
          </a:xfrm>
          <a:prstGeom prst="rect">
            <a:avLst/>
          </a:prstGeom>
          <a:noFill/>
          <a:ln w="9525">
            <a:noFill/>
            <a:miter lim="800000"/>
          </a:ln>
        </p:spPr>
        <p:txBody>
          <a:bodyPr>
            <a:spAutoFit/>
          </a:bodyPr>
          <a:lstStyle/>
          <a:p>
            <a:pPr marL="457200" indent="-457200" algn="just">
              <a:tabLst>
                <a:tab pos="628650" algn="l"/>
              </a:tabLst>
            </a:pPr>
            <a:r>
              <a:rPr lang="en-US" sz="2000" i="1"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13317" name="WordArt 5"/>
          <p:cNvSpPr>
            <a:spLocks noChangeArrowheads="1" noChangeShapeType="1"/>
          </p:cNvSpPr>
          <p:nvPr/>
        </p:nvSpPr>
        <p:spPr bwMode="auto">
          <a:xfrm>
            <a:off x="3429000" y="228600"/>
            <a:ext cx="2560638" cy="1020763"/>
          </a:xfrm>
          <a:prstGeom prst="rect">
            <a:avLst/>
          </a:prstGeom>
        </p:spPr>
        <p:txBody>
          <a:bodyPr wrap="none" fromWordArt="1">
            <a:prstTxWarp prst="textPlain">
              <a:avLst>
                <a:gd name="adj" fmla="val 50000"/>
              </a:avLst>
            </a:prstTxWarp>
          </a:bodyPr>
          <a:lstStyle/>
          <a:p>
            <a:pPr algn="ctr"/>
            <a:r>
              <a:rPr lang="en-US" sz="2800" i="1" kern="10">
                <a:ln w="12700">
                  <a:solidFill>
                    <a:srgbClr val="EAEAEA"/>
                  </a:solidFill>
                  <a:round/>
                </a:ln>
                <a:solidFill>
                  <a:srgbClr val="000080"/>
                </a:solidFill>
                <a:effectLst>
                  <a:outerShdw dist="35921" dir="2700000" sy="50000" kx="2115830" algn="bl" rotWithShape="0">
                    <a:srgbClr val="C0C0C0"/>
                  </a:outerShdw>
                </a:effectLst>
                <a:latin typeface="Arial Black" panose="020B0A04020102020204"/>
              </a:rPr>
              <a:t>Angka Kredit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iterate type="wd">
                                    <p:tmAbs val="300"/>
                                  </p:iterate>
                                  <p:childTnLst>
                                    <p:set>
                                      <p:cBhvr>
                                        <p:cTn id="6" dur="1" fill="hold">
                                          <p:stCondLst>
                                            <p:cond delay="299"/>
                                          </p:stCondLst>
                                        </p:cTn>
                                        <p:tgtEl>
                                          <p:spTgt spid="31746"/>
                                        </p:tgtEl>
                                        <p:attrNameLst>
                                          <p:attrName>style.visibility</p:attrName>
                                        </p:attrNameLst>
                                      </p:cBhvr>
                                      <p:to>
                                        <p:strVal val="visible"/>
                                      </p:to>
                                    </p:set>
                                    <p:anim to="" calcmode="lin" valueType="num">
                                      <p:cBhvr>
                                        <p:cTn id="7" dur="1" fill="hold"/>
                                        <p:tgtEl>
                                          <p:spTgt spid="31746"/>
                                        </p:tgtEl>
                                      </p:cBhvr>
                                    </p:anim>
                                  </p:childTnLst>
                                </p:cTn>
                              </p:par>
                            </p:childTnLst>
                          </p:cTn>
                        </p:par>
                        <p:par>
                          <p:cTn id="8" fill="hold">
                            <p:stCondLst>
                              <p:cond delay="55500"/>
                            </p:stCondLst>
                            <p:childTnLst>
                              <p:par>
                                <p:cTn id="9" presetID="16" presetClass="entr" presetSubtype="26" fill="hold" grpId="0" nodeType="afterEffect">
                                  <p:stCondLst>
                                    <p:cond delay="0"/>
                                  </p:stCondLst>
                                  <p:childTnLst>
                                    <p:set>
                                      <p:cBhvr>
                                        <p:cTn id="10" dur="1" fill="hold">
                                          <p:stCondLst>
                                            <p:cond delay="0"/>
                                          </p:stCondLst>
                                        </p:cTn>
                                        <p:tgtEl>
                                          <p:spTgt spid="31748"/>
                                        </p:tgtEl>
                                        <p:attrNameLst>
                                          <p:attrName>style.visibility</p:attrName>
                                        </p:attrNameLst>
                                      </p:cBhvr>
                                      <p:to>
                                        <p:strVal val="visible"/>
                                      </p:to>
                                    </p:set>
                                    <p:animEffect transition="in" filter="barn(inHorizontal)">
                                      <p:cBhvr>
                                        <p:cTn id="11"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sz="quarter"/>
          </p:nvPr>
        </p:nvSpPr>
        <p:spPr>
          <a:xfrm>
            <a:off x="103188" y="330200"/>
            <a:ext cx="8839200" cy="1143000"/>
          </a:xfrm>
        </p:spPr>
        <p:txBody>
          <a:bodyPr/>
          <a:lstStyle/>
          <a:p>
            <a:pPr>
              <a:lnSpc>
                <a:spcPct val="90000"/>
              </a:lnSpc>
            </a:pPr>
            <a:r>
              <a:rPr lang="en-US" sz="3400" b="1" dirty="0">
                <a:solidFill>
                  <a:srgbClr val="C00000"/>
                </a:solidFill>
              </a:rPr>
              <a:t>JENJANG JABATAN FUNGSIONAL GURU</a:t>
            </a:r>
            <a:br>
              <a:rPr lang="en-US" sz="3400" b="1" dirty="0">
                <a:solidFill>
                  <a:srgbClr val="C00000"/>
                </a:solidFill>
              </a:rPr>
            </a:br>
            <a:r>
              <a:rPr lang="en-US" sz="3400" b="1" dirty="0">
                <a:solidFill>
                  <a:srgbClr val="C00000"/>
                </a:solidFill>
              </a:rPr>
              <a:t> </a:t>
            </a:r>
            <a:r>
              <a:rPr lang="en-US" sz="2800" dirty="0">
                <a:solidFill>
                  <a:srgbClr val="C00000"/>
                </a:solidFill>
                <a:effectLst>
                  <a:outerShdw blurRad="38100" dist="38100" dir="2700000" algn="tl">
                    <a:srgbClr val="C0C0C0"/>
                  </a:outerShdw>
                </a:effectLst>
                <a:latin typeface="Times New Roman" panose="02020603050405020304" pitchFamily="18" charset="0"/>
              </a:rPr>
              <a:t>(</a:t>
            </a:r>
            <a:r>
              <a:rPr lang="en-US" sz="2800" dirty="0" err="1">
                <a:solidFill>
                  <a:srgbClr val="C00000"/>
                </a:solidFill>
                <a:effectLst>
                  <a:outerShdw blurRad="38100" dist="38100" dir="2700000" algn="tl">
                    <a:srgbClr val="C0C0C0"/>
                  </a:outerShdw>
                </a:effectLst>
                <a:latin typeface="Times New Roman" panose="02020603050405020304" pitchFamily="18" charset="0"/>
              </a:rPr>
              <a:t>Permenegpan</a:t>
            </a:r>
            <a:r>
              <a:rPr lang="en-US" sz="2800" dirty="0">
                <a:solidFill>
                  <a:srgbClr val="C00000"/>
                </a:solidFill>
                <a:effectLst>
                  <a:outerShdw blurRad="38100" dist="38100" dir="2700000" algn="tl">
                    <a:srgbClr val="C0C0C0"/>
                  </a:outerShdw>
                </a:effectLst>
                <a:latin typeface="Times New Roman" panose="02020603050405020304" pitchFamily="18" charset="0"/>
              </a:rPr>
              <a:t> No.16/2009 </a:t>
            </a:r>
            <a:r>
              <a:rPr lang="en-US" sz="2800" dirty="0" err="1">
                <a:solidFill>
                  <a:srgbClr val="C00000"/>
                </a:solidFill>
                <a:effectLst>
                  <a:outerShdw blurRad="38100" dist="38100" dir="2700000" algn="tl">
                    <a:srgbClr val="C0C0C0"/>
                  </a:outerShdw>
                </a:effectLst>
                <a:latin typeface="Times New Roman" panose="02020603050405020304" pitchFamily="18" charset="0"/>
              </a:rPr>
              <a:t>Pasal</a:t>
            </a:r>
            <a:r>
              <a:rPr lang="en-US" sz="2800" dirty="0">
                <a:solidFill>
                  <a:srgbClr val="C00000"/>
                </a:solidFill>
                <a:effectLst>
                  <a:outerShdw blurRad="38100" dist="38100" dir="2700000" algn="tl">
                    <a:srgbClr val="C0C0C0"/>
                  </a:outerShdw>
                </a:effectLst>
                <a:latin typeface="Times New Roman" panose="02020603050405020304" pitchFamily="18" charset="0"/>
              </a:rPr>
              <a:t> 12)</a:t>
            </a:r>
          </a:p>
        </p:txBody>
      </p:sp>
      <p:graphicFrame>
        <p:nvGraphicFramePr>
          <p:cNvPr id="4483" name="Group 387"/>
          <p:cNvGraphicFramePr>
            <a:graphicFrameLocks noGrp="1"/>
          </p:cNvGraphicFramePr>
          <p:nvPr>
            <p:ph sz="quarter" idx="1"/>
          </p:nvPr>
        </p:nvGraphicFramePr>
        <p:xfrm>
          <a:off x="457200" y="1752600"/>
          <a:ext cx="1447800" cy="4572000"/>
        </p:xfrm>
        <a:graphic>
          <a:graphicData uri="http://schemas.openxmlformats.org/drawingml/2006/table">
            <a:tbl>
              <a:tblPr/>
              <a:tblGrid>
                <a:gridCol w="1447800">
                  <a:extLst>
                    <a:ext uri="{9D8B030D-6E8A-4147-A177-3AD203B41FA5}">
                      <a16:colId xmlns:a16="http://schemas.microsoft.com/office/drawing/2014/main" val="20000"/>
                    </a:ext>
                  </a:extLst>
                </a:gridCol>
              </a:tblGrid>
              <a:tr h="9906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0" i="0" u="none" strike="noStrike" cap="none" normalizeH="0" baseline="0">
                          <a:ln>
                            <a:noFill/>
                          </a:ln>
                          <a:solidFill>
                            <a:schemeClr val="tx1"/>
                          </a:solidFill>
                          <a:effectLst/>
                          <a:latin typeface="Arial" panose="020B0604020202020204" pitchFamily="34" charset="0"/>
                        </a:rPr>
                        <a:t>Guru Pertama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FB7"/>
                    </a:solidFill>
                  </a:tcPr>
                </a:tc>
                <a:extLst>
                  <a:ext uri="{0D108BD9-81ED-4DB2-BD59-A6C34878D82A}">
                    <a16:rowId xmlns:a16="http://schemas.microsoft.com/office/drawing/2014/main" val="10000"/>
                  </a:ext>
                </a:extLst>
              </a:tr>
              <a:tr h="10636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0" i="0" u="none" strike="noStrike" cap="none" normalizeH="0" baseline="0">
                          <a:ln>
                            <a:noFill/>
                          </a:ln>
                          <a:solidFill>
                            <a:schemeClr val="tx1"/>
                          </a:solidFill>
                          <a:effectLst/>
                          <a:latin typeface="Arial" panose="020B0604020202020204" pitchFamily="34" charset="0"/>
                        </a:rPr>
                        <a:t>Guru Muda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1"/>
                    </a:solidFill>
                  </a:tcPr>
                </a:tc>
                <a:extLst>
                  <a:ext uri="{0D108BD9-81ED-4DB2-BD59-A6C34878D82A}">
                    <a16:rowId xmlns:a16="http://schemas.microsoft.com/office/drawing/2014/main" val="10001"/>
                  </a:ext>
                </a:extLst>
              </a:tr>
              <a:tr h="1524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0" i="0" u="none" strike="noStrike" cap="none" normalizeH="0" baseline="0">
                          <a:ln>
                            <a:noFill/>
                          </a:ln>
                          <a:solidFill>
                            <a:schemeClr val="tx1"/>
                          </a:solidFill>
                          <a:effectLst/>
                          <a:latin typeface="Arial" panose="020B0604020202020204" pitchFamily="34" charset="0"/>
                        </a:rPr>
                        <a:t>Guru Madya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1F3FF"/>
                    </a:solidFill>
                  </a:tcPr>
                </a:tc>
                <a:extLst>
                  <a:ext uri="{0D108BD9-81ED-4DB2-BD59-A6C34878D82A}">
                    <a16:rowId xmlns:a16="http://schemas.microsoft.com/office/drawing/2014/main" val="10002"/>
                  </a:ext>
                </a:extLst>
              </a:tr>
              <a:tr h="9937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0" i="0" u="none" strike="noStrike" cap="none" normalizeH="0" baseline="0">
                          <a:ln>
                            <a:noFill/>
                          </a:ln>
                          <a:solidFill>
                            <a:schemeClr val="tx1"/>
                          </a:solidFill>
                          <a:effectLst/>
                          <a:latin typeface="Arial" panose="020B0604020202020204" pitchFamily="34" charset="0"/>
                        </a:rPr>
                        <a:t>Guru Utama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ABD"/>
                    </a:solidFill>
                  </a:tcPr>
                </a:tc>
                <a:extLst>
                  <a:ext uri="{0D108BD9-81ED-4DB2-BD59-A6C34878D82A}">
                    <a16:rowId xmlns:a16="http://schemas.microsoft.com/office/drawing/2014/main" val="10003"/>
                  </a:ext>
                </a:extLst>
              </a:tr>
            </a:tbl>
          </a:graphicData>
        </a:graphic>
      </p:graphicFrame>
      <p:graphicFrame>
        <p:nvGraphicFramePr>
          <p:cNvPr id="4493" name="Group 397"/>
          <p:cNvGraphicFramePr>
            <a:graphicFrameLocks noGrp="1"/>
          </p:cNvGraphicFramePr>
          <p:nvPr>
            <p:ph sz="quarter" idx="2"/>
          </p:nvPr>
        </p:nvGraphicFramePr>
        <p:xfrm>
          <a:off x="1905000" y="1752600"/>
          <a:ext cx="3505200" cy="4572000"/>
        </p:xfrm>
        <a:graphic>
          <a:graphicData uri="http://schemas.openxmlformats.org/drawingml/2006/table">
            <a:tbl>
              <a:tblPr/>
              <a:tblGrid>
                <a:gridCol w="3505200">
                  <a:extLst>
                    <a:ext uri="{9D8B030D-6E8A-4147-A177-3AD203B41FA5}">
                      <a16:colId xmlns:a16="http://schemas.microsoft.com/office/drawing/2014/main" val="20000"/>
                    </a:ext>
                  </a:extLst>
                </a:gridCol>
              </a:tblGrid>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Penata Muda, IIIa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0FFD1"/>
                    </a:solidFill>
                  </a:tcPr>
                </a:tc>
                <a:extLst>
                  <a:ext uri="{0D108BD9-81ED-4DB2-BD59-A6C34878D82A}">
                    <a16:rowId xmlns:a16="http://schemas.microsoft.com/office/drawing/2014/main" val="10000"/>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Penata Muda Tingkat I, IIIb</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3FFAB"/>
                    </a:solidFill>
                  </a:tcPr>
                </a:tc>
                <a:extLst>
                  <a:ext uri="{0D108BD9-81ED-4DB2-BD59-A6C34878D82A}">
                    <a16:rowId xmlns:a16="http://schemas.microsoft.com/office/drawing/2014/main" val="10001"/>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Penata, IIIc</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5"/>
                    </a:solidFill>
                  </a:tcPr>
                </a:tc>
                <a:extLst>
                  <a:ext uri="{0D108BD9-81ED-4DB2-BD59-A6C34878D82A}">
                    <a16:rowId xmlns:a16="http://schemas.microsoft.com/office/drawing/2014/main" val="10002"/>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Penata Tingkat I, IIId</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A7"/>
                    </a:solidFill>
                  </a:tcPr>
                </a:tc>
                <a:extLst>
                  <a:ext uri="{0D108BD9-81ED-4DB2-BD59-A6C34878D82A}">
                    <a16:rowId xmlns:a16="http://schemas.microsoft.com/office/drawing/2014/main" val="10003"/>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Pembina, IVa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4F5"/>
                    </a:solidFill>
                  </a:tcPr>
                </a:tc>
                <a:extLst>
                  <a:ext uri="{0D108BD9-81ED-4DB2-BD59-A6C34878D82A}">
                    <a16:rowId xmlns:a16="http://schemas.microsoft.com/office/drawing/2014/main" val="10004"/>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Pembina Tingkat I, IVb</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F0FF"/>
                    </a:solidFill>
                  </a:tcPr>
                </a:tc>
                <a:extLst>
                  <a:ext uri="{0D108BD9-81ED-4DB2-BD59-A6C34878D82A}">
                    <a16:rowId xmlns:a16="http://schemas.microsoft.com/office/drawing/2014/main" val="10005"/>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Pembina Utama Muda, IVc</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9E9FF"/>
                    </a:solidFill>
                  </a:tcPr>
                </a:tc>
                <a:extLst>
                  <a:ext uri="{0D108BD9-81ED-4DB2-BD59-A6C34878D82A}">
                    <a16:rowId xmlns:a16="http://schemas.microsoft.com/office/drawing/2014/main" val="10006"/>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Pembina Utama Madya, IVd</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7E1"/>
                    </a:solidFill>
                  </a:tcPr>
                </a:tc>
                <a:extLst>
                  <a:ext uri="{0D108BD9-81ED-4DB2-BD59-A6C34878D82A}">
                    <a16:rowId xmlns:a16="http://schemas.microsoft.com/office/drawing/2014/main" val="10007"/>
                  </a:ext>
                </a:extLst>
              </a:tr>
              <a:tr h="5080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Pembina Utama, IVe</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DC1"/>
                    </a:solidFill>
                  </a:tcPr>
                </a:tc>
                <a:extLst>
                  <a:ext uri="{0D108BD9-81ED-4DB2-BD59-A6C34878D82A}">
                    <a16:rowId xmlns:a16="http://schemas.microsoft.com/office/drawing/2014/main" val="10008"/>
                  </a:ext>
                </a:extLst>
              </a:tr>
            </a:tbl>
          </a:graphicData>
        </a:graphic>
      </p:graphicFrame>
      <p:graphicFrame>
        <p:nvGraphicFramePr>
          <p:cNvPr id="4468" name="Group 372"/>
          <p:cNvGraphicFramePr>
            <a:graphicFrameLocks noGrp="1"/>
          </p:cNvGraphicFramePr>
          <p:nvPr>
            <p:ph sz="quarter" idx="4"/>
          </p:nvPr>
        </p:nvGraphicFramePr>
        <p:xfrm>
          <a:off x="5435600" y="1752600"/>
          <a:ext cx="762000" cy="4572000"/>
        </p:xfrm>
        <a:graphic>
          <a:graphicData uri="http://schemas.openxmlformats.org/drawingml/2006/table">
            <a:tbl>
              <a:tblPr/>
              <a:tblGrid>
                <a:gridCol w="762000">
                  <a:extLst>
                    <a:ext uri="{9D8B030D-6E8A-4147-A177-3AD203B41FA5}">
                      <a16:colId xmlns:a16="http://schemas.microsoft.com/office/drawing/2014/main" val="20000"/>
                    </a:ext>
                  </a:extLst>
                </a:gridCol>
              </a:tblGrid>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200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300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400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550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700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850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50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1050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graphicFrame>
        <p:nvGraphicFramePr>
          <p:cNvPr id="4479" name="Group 383"/>
          <p:cNvGraphicFramePr>
            <a:graphicFrameLocks noGrp="1"/>
          </p:cNvGraphicFramePr>
          <p:nvPr>
            <p:ph sz="quarter" idx="3"/>
          </p:nvPr>
        </p:nvGraphicFramePr>
        <p:xfrm>
          <a:off x="6197600" y="1981200"/>
          <a:ext cx="762000" cy="4038600"/>
        </p:xfrm>
        <a:graphic>
          <a:graphicData uri="http://schemas.openxmlformats.org/drawingml/2006/table">
            <a:tbl>
              <a:tblPr/>
              <a:tblGrid>
                <a:gridCol w="762000">
                  <a:extLst>
                    <a:ext uri="{9D8B030D-6E8A-4147-A177-3AD203B41FA5}">
                      <a16:colId xmlns:a16="http://schemas.microsoft.com/office/drawing/2014/main" val="20000"/>
                    </a:ext>
                  </a:extLst>
                </a:gridCol>
              </a:tblGrid>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150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200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4477" name="AutoShape 381"/>
          <p:cNvSpPr>
            <a:spLocks noChangeArrowheads="1"/>
          </p:cNvSpPr>
          <p:nvPr/>
        </p:nvSpPr>
        <p:spPr bwMode="auto">
          <a:xfrm rot="6649362">
            <a:off x="6772275" y="1071563"/>
            <a:ext cx="685800" cy="1371600"/>
          </a:xfrm>
          <a:prstGeom prst="curvedRightArrow">
            <a:avLst>
              <a:gd name="adj1" fmla="val 40000"/>
              <a:gd name="adj2" fmla="val 80000"/>
              <a:gd name="adj3" fmla="val 33333"/>
            </a:avLst>
          </a:prstGeom>
          <a:solidFill>
            <a:schemeClr val="accent1"/>
          </a:solidFill>
          <a:ln w="9525">
            <a:solidFill>
              <a:schemeClr val="tx1"/>
            </a:solidFill>
            <a:miter lim="800000"/>
          </a:ln>
          <a:effectLst/>
        </p:spPr>
        <p:txBody>
          <a:bodyPr wrap="none" anchor="ctr"/>
          <a:lstStyle/>
          <a:p>
            <a:endParaRPr lang="en-US"/>
          </a:p>
        </p:txBody>
      </p:sp>
      <p:sp>
        <p:nvSpPr>
          <p:cNvPr id="4478" name="Text Box 382"/>
          <p:cNvSpPr txBox="1">
            <a:spLocks noChangeArrowheads="1"/>
          </p:cNvSpPr>
          <p:nvPr/>
        </p:nvSpPr>
        <p:spPr bwMode="auto">
          <a:xfrm>
            <a:off x="7086600" y="2286000"/>
            <a:ext cx="1981200" cy="2282825"/>
          </a:xfrm>
          <a:prstGeom prst="rect">
            <a:avLst/>
          </a:prstGeom>
          <a:noFill/>
          <a:ln w="9525">
            <a:noFill/>
            <a:miter lim="800000"/>
          </a:ln>
          <a:effectLst/>
        </p:spPr>
        <p:txBody>
          <a:bodyPr>
            <a:spAutoFit/>
          </a:bodyPr>
          <a:lstStyle/>
          <a:p>
            <a:r>
              <a:rPr lang="en-US"/>
              <a:t>Kebutuhan</a:t>
            </a:r>
            <a:r>
              <a:rPr lang="en-US">
                <a:solidFill>
                  <a:srgbClr val="CC0000"/>
                </a:solidFill>
              </a:rPr>
              <a:t> angka kredit</a:t>
            </a:r>
            <a:r>
              <a:rPr lang="en-US"/>
              <a:t> untuk kenaikan pangkat dan jabatan</a:t>
            </a:r>
          </a:p>
        </p:txBody>
      </p:sp>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7" name="Rectangle 23"/>
          <p:cNvSpPr>
            <a:spLocks noGrp="1" noChangeArrowheads="1"/>
          </p:cNvSpPr>
          <p:nvPr>
            <p:ph type="title" sz="quarter"/>
          </p:nvPr>
        </p:nvSpPr>
        <p:spPr/>
        <p:txBody>
          <a:bodyPr/>
          <a:lstStyle/>
          <a:p>
            <a:r>
              <a:rPr lang="en-US" sz="3200" b="1"/>
              <a:t>KEBUTUHAN ANGKA KREDIT</a:t>
            </a:r>
            <a:br>
              <a:rPr lang="en-US" sz="3200" b="1"/>
            </a:br>
            <a:r>
              <a:rPr lang="en-US" sz="3200" b="1"/>
              <a:t>(Guru Pertama III/a ke III/b)</a:t>
            </a:r>
          </a:p>
        </p:txBody>
      </p:sp>
      <p:graphicFrame>
        <p:nvGraphicFramePr>
          <p:cNvPr id="11465" name="Group 201"/>
          <p:cNvGraphicFramePr>
            <a:graphicFrameLocks noGrp="1"/>
          </p:cNvGraphicFramePr>
          <p:nvPr>
            <p:ph sz="quarter" idx="1"/>
          </p:nvPr>
        </p:nvGraphicFramePr>
        <p:xfrm>
          <a:off x="304800" y="1676400"/>
          <a:ext cx="1066800" cy="4724400"/>
        </p:xfrm>
        <a:graphic>
          <a:graphicData uri="http://schemas.openxmlformats.org/drawingml/2006/table">
            <a:tbl>
              <a:tblPr/>
              <a:tblGrid>
                <a:gridCol w="1066800">
                  <a:extLst>
                    <a:ext uri="{9D8B030D-6E8A-4147-A177-3AD203B41FA5}">
                      <a16:colId xmlns:a16="http://schemas.microsoft.com/office/drawing/2014/main" val="20000"/>
                    </a:ext>
                  </a:extLst>
                </a:gridCol>
              </a:tblGrid>
              <a:tr h="47244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6000" b="0" i="0" u="none" strike="noStrike" cap="none" normalizeH="0" baseline="0">
                          <a:ln>
                            <a:noFill/>
                          </a:ln>
                          <a:solidFill>
                            <a:schemeClr val="tx1"/>
                          </a:solidFill>
                          <a:effectLst/>
                          <a:latin typeface="Arial" panose="020B0604020202020204" pitchFamily="34" charset="0"/>
                        </a:rPr>
                        <a:t>50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bl>
          </a:graphicData>
        </a:graphic>
      </p:graphicFrame>
      <p:graphicFrame>
        <p:nvGraphicFramePr>
          <p:cNvPr id="11476" name="Group 212"/>
          <p:cNvGraphicFramePr>
            <a:graphicFrameLocks noGrp="1"/>
          </p:cNvGraphicFramePr>
          <p:nvPr>
            <p:ph sz="quarter" idx="3"/>
          </p:nvPr>
        </p:nvGraphicFramePr>
        <p:xfrm>
          <a:off x="3657600" y="1676400"/>
          <a:ext cx="2133600" cy="3352800"/>
        </p:xfrm>
        <a:graphic>
          <a:graphicData uri="http://schemas.openxmlformats.org/drawingml/2006/table">
            <a:tbl>
              <a:tblPr/>
              <a:tblGrid>
                <a:gridCol w="2133600">
                  <a:extLst>
                    <a:ext uri="{9D8B030D-6E8A-4147-A177-3AD203B41FA5}">
                      <a16:colId xmlns:a16="http://schemas.microsoft.com/office/drawing/2014/main" val="20000"/>
                    </a:ext>
                  </a:extLst>
                </a:gridCol>
              </a:tblGrid>
              <a:tr h="762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0" i="0" u="none" strike="noStrike" cap="none" normalizeH="0" baseline="0">
                          <a:ln>
                            <a:noFill/>
                          </a:ln>
                          <a:solidFill>
                            <a:schemeClr val="tx1"/>
                          </a:solidFill>
                          <a:effectLst/>
                          <a:latin typeface="Arial" panose="020B0604020202020204" pitchFamily="34" charset="0"/>
                        </a:rPr>
                        <a:t>Pendidikan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5C9"/>
                    </a:solidFill>
                  </a:tcPr>
                </a:tc>
                <a:extLst>
                  <a:ext uri="{0D108BD9-81ED-4DB2-BD59-A6C34878D82A}">
                    <a16:rowId xmlns:a16="http://schemas.microsoft.com/office/drawing/2014/main" val="10000"/>
                  </a:ext>
                </a:extLst>
              </a:tr>
              <a:tr h="14478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Kegiatan Pembelajaran dan Tugas Tambahan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3FFAB"/>
                    </a:solidFill>
                  </a:tcPr>
                </a:tc>
                <a:extLst>
                  <a:ext uri="{0D108BD9-81ED-4DB2-BD59-A6C34878D82A}">
                    <a16:rowId xmlns:a16="http://schemas.microsoft.com/office/drawing/2014/main" val="10001"/>
                  </a:ext>
                </a:extLst>
              </a:tr>
              <a:tr h="1143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Pengembangan Keprofesian Berkelanjutan</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9FF"/>
                    </a:solidFill>
                  </a:tcPr>
                </a:tc>
                <a:extLst>
                  <a:ext uri="{0D108BD9-81ED-4DB2-BD59-A6C34878D82A}">
                    <a16:rowId xmlns:a16="http://schemas.microsoft.com/office/drawing/2014/main" val="10002"/>
                  </a:ext>
                </a:extLst>
              </a:tr>
            </a:tbl>
          </a:graphicData>
        </a:graphic>
      </p:graphicFrame>
      <p:graphicFrame>
        <p:nvGraphicFramePr>
          <p:cNvPr id="11469" name="Group 205"/>
          <p:cNvGraphicFramePr>
            <a:graphicFrameLocks noGrp="1"/>
          </p:cNvGraphicFramePr>
          <p:nvPr>
            <p:ph sz="quarter" idx="4"/>
          </p:nvPr>
        </p:nvGraphicFramePr>
        <p:xfrm>
          <a:off x="1371600" y="1676400"/>
          <a:ext cx="2286000" cy="4724400"/>
        </p:xfrm>
        <a:graphic>
          <a:graphicData uri="http://schemas.openxmlformats.org/drawingml/2006/table">
            <a:tbl>
              <a:tblPr/>
              <a:tblGrid>
                <a:gridCol w="144780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tblGrid>
              <a:tr h="33528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800" b="0" i="0" u="none" strike="noStrike" cap="none" normalizeH="0" baseline="0">
                          <a:ln>
                            <a:noFill/>
                          </a:ln>
                          <a:solidFill>
                            <a:schemeClr val="tx1"/>
                          </a:solidFill>
                          <a:effectLst/>
                          <a:latin typeface="Arial" panose="020B0604020202020204" pitchFamily="34" charset="0"/>
                        </a:rPr>
                        <a:t>Unsur utama</a:t>
                      </a:r>
                    </a:p>
                    <a:p>
                      <a:pPr marL="0" marR="0" lvl="0" indent="0" algn="ctr" defTabSz="914400" rtl="0" eaLnBrk="1" fontAlgn="base" latinLnBrk="0" hangingPunct="1">
                        <a:lnSpc>
                          <a:spcPct val="100000"/>
                        </a:lnSpc>
                        <a:spcBef>
                          <a:spcPct val="2000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en-US" sz="2800" b="0"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sz="2800" b="1" i="0" u="none" strike="noStrike" cap="none" normalizeH="0" baseline="0">
                          <a:ln>
                            <a:noFill/>
                          </a:ln>
                          <a:solidFill>
                            <a:schemeClr val="tx1"/>
                          </a:solidFill>
                          <a:effectLst/>
                          <a:latin typeface="Arial" panose="020B0604020202020204" pitchFamily="34" charset="0"/>
                          <a:cs typeface="Arial" panose="020B0604020202020204" pitchFamily="34" charset="0"/>
                        </a:rPr>
                        <a:t>90%</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4F5"/>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600" b="0" i="0" u="none" strike="noStrike" cap="none" normalizeH="0" baseline="0">
                          <a:ln>
                            <a:noFill/>
                          </a:ln>
                          <a:solidFill>
                            <a:schemeClr val="tx1"/>
                          </a:solidFill>
                          <a:effectLst/>
                          <a:latin typeface="Arial" panose="020B0604020202020204" pitchFamily="34" charset="0"/>
                        </a:rPr>
                        <a:t>45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F4F5"/>
                    </a:solidFill>
                  </a:tcPr>
                </a:tc>
                <a:extLst>
                  <a:ext uri="{0D108BD9-81ED-4DB2-BD59-A6C34878D82A}">
                    <a16:rowId xmlns:a16="http://schemas.microsoft.com/office/drawing/2014/main" val="10000"/>
                  </a:ext>
                </a:extLst>
              </a:tr>
              <a:tr h="137160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2000" b="0" i="0" u="none" strike="noStrike" cap="none" normalizeH="0" baseline="0">
                          <a:ln>
                            <a:noFill/>
                          </a:ln>
                          <a:solidFill>
                            <a:schemeClr val="tx1"/>
                          </a:solidFill>
                          <a:effectLst/>
                          <a:latin typeface="Arial" panose="020B0604020202020204" pitchFamily="34" charset="0"/>
                        </a:rPr>
                        <a:t>Unsur penunjang</a:t>
                      </a:r>
                    </a:p>
                    <a:p>
                      <a:pPr marL="0" marR="0" lvl="0" indent="0" algn="ctr" defTabSz="914400" rtl="0" eaLnBrk="1" fontAlgn="base" latinLnBrk="0" hangingPunct="1">
                        <a:lnSpc>
                          <a:spcPct val="100000"/>
                        </a:lnSpc>
                        <a:spcBef>
                          <a:spcPct val="0"/>
                        </a:spcBef>
                        <a:spcAft>
                          <a:spcPct val="0"/>
                        </a:spcAft>
                        <a:buClrTx/>
                        <a:buSzTx/>
                        <a:buFontTx/>
                        <a:buNone/>
                      </a:pPr>
                      <a:endParaRPr kumimoji="0" lang="en-US" sz="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en-US" sz="2800" b="0" i="0" u="none" strike="noStrike" cap="none" normalizeH="0" baseline="0">
                          <a:ln>
                            <a:noFill/>
                          </a:ln>
                          <a:solidFill>
                            <a:schemeClr val="tx1"/>
                          </a:solidFill>
                          <a:effectLst/>
                          <a:latin typeface="Arial" panose="020B0604020202020204" pitchFamily="34" charset="0"/>
                          <a:cs typeface="Arial" panose="020B0604020202020204" pitchFamily="34" charset="0"/>
                        </a:rPr>
                        <a:t>≤</a:t>
                      </a:r>
                      <a:r>
                        <a:rPr kumimoji="0" lang="en-US" sz="2800" b="1" i="0" u="none" strike="noStrike" cap="none" normalizeH="0" baseline="0">
                          <a:ln>
                            <a:noFill/>
                          </a:ln>
                          <a:solidFill>
                            <a:schemeClr val="tx1"/>
                          </a:solidFill>
                          <a:effectLst/>
                          <a:latin typeface="Arial" panose="020B0604020202020204" pitchFamily="34" charset="0"/>
                          <a:cs typeface="Arial" panose="020B0604020202020204" pitchFamily="34" charset="0"/>
                        </a:rPr>
                        <a:t>10%</a:t>
                      </a:r>
                      <a:endParaRPr kumimoji="0" lang="en-US" sz="2800" b="0" i="0" u="none" strike="noStrike" cap="none" normalizeH="0" baseline="0">
                        <a:ln>
                          <a:noFill/>
                        </a:ln>
                        <a:solidFill>
                          <a:schemeClr val="tx1"/>
                        </a:solidFill>
                        <a:effectLst/>
                        <a:latin typeface="Arial" panose="020B0604020202020204" pitchFamily="34" charset="0"/>
                      </a:endParaRP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6CD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600" b="0" i="0" u="none" strike="noStrike" cap="none" normalizeH="0" baseline="0">
                          <a:ln>
                            <a:noFill/>
                          </a:ln>
                          <a:solidFill>
                            <a:schemeClr val="tx1"/>
                          </a:solidFill>
                          <a:effectLst/>
                          <a:latin typeface="Arial" panose="020B0604020202020204" pitchFamily="34" charset="0"/>
                        </a:rPr>
                        <a:t>5</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6CDFF"/>
                    </a:solidFill>
                  </a:tcPr>
                </a:tc>
                <a:extLst>
                  <a:ext uri="{0D108BD9-81ED-4DB2-BD59-A6C34878D82A}">
                    <a16:rowId xmlns:a16="http://schemas.microsoft.com/office/drawing/2014/main" val="10001"/>
                  </a:ext>
                </a:extLst>
              </a:tr>
            </a:tbl>
          </a:graphicData>
        </a:graphic>
      </p:graphicFrame>
      <p:graphicFrame>
        <p:nvGraphicFramePr>
          <p:cNvPr id="11477" name="Group 213"/>
          <p:cNvGraphicFramePr>
            <a:graphicFrameLocks noGrp="1"/>
          </p:cNvGraphicFramePr>
          <p:nvPr/>
        </p:nvGraphicFramePr>
        <p:xfrm>
          <a:off x="5786438" y="1676400"/>
          <a:ext cx="838200" cy="3352800"/>
        </p:xfrm>
        <a:graphic>
          <a:graphicData uri="http://schemas.openxmlformats.org/drawingml/2006/table">
            <a:tbl>
              <a:tblPr/>
              <a:tblGrid>
                <a:gridCol w="838200">
                  <a:extLst>
                    <a:ext uri="{9D8B030D-6E8A-4147-A177-3AD203B41FA5}">
                      <a16:colId xmlns:a16="http://schemas.microsoft.com/office/drawing/2014/main" val="20000"/>
                    </a:ext>
                  </a:extLst>
                </a:gridCol>
              </a:tblGrid>
              <a:tr h="22098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600" b="0" i="0" u="none" strike="noStrike" cap="none" normalizeH="0" baseline="0">
                          <a:ln>
                            <a:noFill/>
                          </a:ln>
                          <a:solidFill>
                            <a:schemeClr val="tx1"/>
                          </a:solidFill>
                          <a:effectLst/>
                          <a:latin typeface="Arial" panose="020B0604020202020204" pitchFamily="34" charset="0"/>
                        </a:rPr>
                        <a:t>42</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3FFAB"/>
                    </a:solidFill>
                  </a:tcPr>
                </a:tc>
                <a:extLst>
                  <a:ext uri="{0D108BD9-81ED-4DB2-BD59-A6C34878D82A}">
                    <a16:rowId xmlns:a16="http://schemas.microsoft.com/office/drawing/2014/main" val="10000"/>
                  </a:ext>
                </a:extLst>
              </a:tr>
              <a:tr h="1143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600" b="0" i="0" u="none" strike="noStrike" cap="none" normalizeH="0" baseline="0">
                          <a:ln>
                            <a:noFill/>
                          </a:ln>
                          <a:solidFill>
                            <a:schemeClr val="tx1"/>
                          </a:solidFill>
                          <a:effectLst/>
                          <a:latin typeface="Arial" panose="020B0604020202020204" pitchFamily="34" charset="0"/>
                        </a:rPr>
                        <a:t>3</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DFF"/>
                    </a:solidFill>
                  </a:tcPr>
                </a:tc>
                <a:extLst>
                  <a:ext uri="{0D108BD9-81ED-4DB2-BD59-A6C34878D82A}">
                    <a16:rowId xmlns:a16="http://schemas.microsoft.com/office/drawing/2014/main" val="10001"/>
                  </a:ext>
                </a:extLst>
              </a:tr>
            </a:tbl>
          </a:graphicData>
        </a:graphic>
      </p:graphicFrame>
      <p:sp>
        <p:nvSpPr>
          <p:cNvPr id="11398" name="Text Box 134"/>
          <p:cNvSpPr txBox="1">
            <a:spLocks noChangeArrowheads="1"/>
          </p:cNvSpPr>
          <p:nvPr/>
        </p:nvSpPr>
        <p:spPr bwMode="auto">
          <a:xfrm>
            <a:off x="3810000" y="5486400"/>
            <a:ext cx="1828800" cy="579438"/>
          </a:xfrm>
          <a:prstGeom prst="rect">
            <a:avLst/>
          </a:prstGeom>
          <a:noFill/>
          <a:ln w="9525">
            <a:noFill/>
            <a:miter lim="800000"/>
          </a:ln>
          <a:effectLst/>
        </p:spPr>
        <p:txBody>
          <a:bodyPr wrap="none">
            <a:spAutoFit/>
          </a:bodyPr>
          <a:lstStyle/>
          <a:p>
            <a:r>
              <a:rPr lang="en-US" sz="3200" b="1" i="1"/>
              <a:t>Optional</a:t>
            </a:r>
          </a:p>
        </p:txBody>
      </p:sp>
      <p:graphicFrame>
        <p:nvGraphicFramePr>
          <p:cNvPr id="11478" name="Group 214"/>
          <p:cNvGraphicFramePr>
            <a:graphicFrameLocks noGrp="1"/>
          </p:cNvGraphicFramePr>
          <p:nvPr>
            <p:ph sz="quarter" idx="2"/>
          </p:nvPr>
        </p:nvGraphicFramePr>
        <p:xfrm>
          <a:off x="6619875" y="1676400"/>
          <a:ext cx="2209800" cy="3352801"/>
        </p:xfrm>
        <a:graphic>
          <a:graphicData uri="http://schemas.openxmlformats.org/drawingml/2006/table">
            <a:tbl>
              <a:tblPr/>
              <a:tblGrid>
                <a:gridCol w="2209800">
                  <a:extLst>
                    <a:ext uri="{9D8B030D-6E8A-4147-A177-3AD203B41FA5}">
                      <a16:colId xmlns:a16="http://schemas.microsoft.com/office/drawing/2014/main" val="20000"/>
                    </a:ext>
                  </a:extLst>
                </a:gridCol>
              </a:tblGrid>
              <a:tr h="22272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3000" b="1" i="0" u="none" strike="noStrike" cap="none" normalizeH="0" baseline="0">
                          <a:ln>
                            <a:noFill/>
                          </a:ln>
                          <a:solidFill>
                            <a:schemeClr val="tx1"/>
                          </a:solidFill>
                          <a:effectLst/>
                          <a:latin typeface="Arial" panose="020B0604020202020204" pitchFamily="34" charset="0"/>
                        </a:rPr>
                        <a:t>Penilaian Kinerja</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3FFAB"/>
                    </a:solidFill>
                  </a:tcPr>
                </a:tc>
                <a:extLst>
                  <a:ext uri="{0D108BD9-81ED-4DB2-BD59-A6C34878D82A}">
                    <a16:rowId xmlns:a16="http://schemas.microsoft.com/office/drawing/2014/main" val="10000"/>
                  </a:ext>
                </a:extLst>
              </a:tr>
              <a:tr h="11255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1" u="none" strike="noStrike" cap="none" normalizeH="0" baseline="0">
                          <a:ln>
                            <a:noFill/>
                          </a:ln>
                          <a:solidFill>
                            <a:schemeClr val="tx1"/>
                          </a:solidFill>
                          <a:effectLst/>
                          <a:latin typeface="Arial" panose="020B0604020202020204" pitchFamily="34" charset="0"/>
                        </a:rPr>
                        <a:t>Compulsory</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9FF"/>
                    </a:solidFill>
                  </a:tcPr>
                </a:tc>
                <a:extLst>
                  <a:ext uri="{0D108BD9-81ED-4DB2-BD59-A6C34878D82A}">
                    <a16:rowId xmlns:a16="http://schemas.microsoft.com/office/drawing/2014/main" val="10001"/>
                  </a:ext>
                </a:extLst>
              </a:tr>
            </a:tbl>
          </a:graphicData>
        </a:graphic>
      </p:graphicFrame>
    </p:spTree>
  </p:cSld>
  <p:clrMapOvr>
    <a:masterClrMapping/>
  </p:clrMapOvr>
  <p:transition>
    <p:dissolve/>
  </p:transition>
</p:sld>
</file>

<file path=ppt/theme/theme1.xml><?xml version="1.0" encoding="utf-8"?>
<a:theme xmlns:a="http://schemas.openxmlformats.org/drawingml/2006/main" name="Eclipse">
  <a:themeElements>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fontScheme name="Eclips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Eclip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Eclip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Eclip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Eclip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Eclip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Eclip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Eclip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Eclip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Eclip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Eclip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Eclipse</Template>
  <TotalTime>94</TotalTime>
  <Words>4680</Words>
  <Application>Microsoft Office PowerPoint</Application>
  <PresentationFormat>On-screen Show (4:3)</PresentationFormat>
  <Paragraphs>1145</Paragraphs>
  <Slides>53</Slides>
  <Notes>1</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53</vt:i4>
      </vt:variant>
    </vt:vector>
  </HeadingPairs>
  <TitlesOfParts>
    <vt:vector size="71" baseType="lpstr">
      <vt:lpstr>Albertus Extra Bold</vt:lpstr>
      <vt:lpstr>Arial</vt:lpstr>
      <vt:lpstr>Arial Black</vt:lpstr>
      <vt:lpstr>Arial Narrow</vt:lpstr>
      <vt:lpstr>Arial Rounded MT Bold</vt:lpstr>
      <vt:lpstr>Book Antiqua</vt:lpstr>
      <vt:lpstr>Bookman Old Style</vt:lpstr>
      <vt:lpstr>Calibri</vt:lpstr>
      <vt:lpstr>Gill Sans MT</vt:lpstr>
      <vt:lpstr>Hind</vt:lpstr>
      <vt:lpstr>MV Boli</vt:lpstr>
      <vt:lpstr>PalatineExpert</vt:lpstr>
      <vt:lpstr>Tahoma</vt:lpstr>
      <vt:lpstr>Times New Roman</vt:lpstr>
      <vt:lpstr>Verdana</vt:lpstr>
      <vt:lpstr>Wingdings</vt:lpstr>
      <vt:lpstr>Wingdings 2</vt:lpstr>
      <vt:lpstr>Eclipse</vt:lpstr>
      <vt:lpstr>PowerPoint Presentation</vt:lpstr>
      <vt:lpstr>PowerPoint Presentation</vt:lpstr>
      <vt:lpstr>Pengangkatan pertama kali dalam jab Guru (Mulai 1 Januari 2013)</vt:lpstr>
      <vt:lpstr>Pengangkatan Guru dari jab lain </vt:lpstr>
      <vt:lpstr>PowerPoint Presentation</vt:lpstr>
      <vt:lpstr>BEBAN KERJA GURU</vt:lpstr>
      <vt:lpstr>PowerPoint Presentation</vt:lpstr>
      <vt:lpstr>JENJANG JABATAN FUNGSIONAL GURU  (Permenegpan No.16/2009 Pasal 12)</vt:lpstr>
      <vt:lpstr>KEBUTUHAN ANGKA KREDIT (Guru Pertama III/a ke III/b)</vt:lpstr>
      <vt:lpstr>JENJANG JABATAN FUNGSIONAL GURU  (Permenneg PAN &amp; RB No.16/2009, pasal 17)</vt:lpstr>
      <vt:lpstr>Unsur Kegiatan yg dinilai dlm PAK</vt:lpstr>
      <vt:lpstr>Jumlah AK Minimal yg hrs dipenuhi</vt:lpstr>
      <vt:lpstr>PowerPoint Presentation</vt:lpstr>
      <vt:lpstr>MACAM DAN JENIS KEGIATAN PKB</vt:lpstr>
      <vt:lpstr>Pengembangan Keprofesian Berkelanjutan</vt:lpstr>
      <vt:lpstr>Presentasi Ilmiah</vt:lpstr>
      <vt:lpstr>PowerPoint Presentation</vt:lpstr>
      <vt:lpstr>PERMENEGPAN DAN RB 16/2009</vt:lpstr>
      <vt:lpstr>PowerPoint Presentation</vt:lpstr>
      <vt:lpstr>PowerPoint Presentation</vt:lpstr>
      <vt:lpstr>PowerPoint Presentation</vt:lpstr>
      <vt:lpstr>PEJABAT PENETAP PAK &amp; TIM PENILAI GURU</vt:lpstr>
      <vt:lpstr>Prosedur Penilaian &amp; Penetapan Angka Kredit</vt:lpstr>
      <vt:lpstr>Penetapan Angka Kredit Bersifat Final</vt:lpstr>
      <vt:lpstr>Penilaian dan Penetapan PAK</vt:lpstr>
      <vt:lpstr>Penetapan Kenaikan Jabatan : </vt:lpstr>
      <vt:lpstr>Kenaikan Pangkat dpt dipertimbangkan :</vt:lpstr>
      <vt:lpstr>PowerPoint Presentation</vt:lpstr>
      <vt:lpstr>PowerPoint Presentation</vt:lpstr>
      <vt:lpstr>Penilaian Kinerja</vt:lpstr>
      <vt:lpstr>Penilaian Kinerja Guru menggunakan nilai dan sebutan sbb :</vt:lpstr>
      <vt:lpstr>Nilai Kerja Guru dikonversikan ke dalam AK yg hrs dicapai :</vt:lpstr>
      <vt:lpstr>Guru dibebaskan sementara dari jabatannya apabila : </vt:lpstr>
      <vt:lpstr>Pengangkatan Kembali :</vt:lpstr>
      <vt:lpstr>Pembebasan sementara &amp; Pemberhentian dari Jabatan</vt:lpstr>
      <vt:lpstr>PEMBERHENTIAN</vt:lpstr>
      <vt:lpstr>SANKSI</vt:lpstr>
      <vt:lpstr>Guru yg tdk memiliki ijazah S1/D-IV</vt:lpstr>
      <vt:lpstr>Perlakuan terhadap Guru gol II</vt:lpstr>
      <vt:lpstr>Perlakuan terhadap Guru gol II</vt:lpstr>
      <vt:lpstr>Perlakuan terhadap Guru gol II</vt:lpstr>
      <vt:lpstr>PowerPoint Presentation</vt:lpstr>
      <vt:lpstr>PERATURAN MENTERI PENDIDIKAN DAN KEBUDAYAAN REPUBLIK INDONESIA NOMOR 4 TAHUN 2014 </vt:lpstr>
      <vt:lpstr>PowerPoint Presentation</vt:lpstr>
      <vt:lpstr>PowerPoint Presentation</vt:lpstr>
      <vt:lpstr>PowerPoint Presentation</vt:lpstr>
      <vt:lpstr>NILAI MAKSIMAL UNSUR PENUNJANG</vt:lpstr>
      <vt:lpstr>HAL YANG HARUS DIPERHATIKAN DALAM PEMBUATAN SKP GURU</vt:lpstr>
      <vt:lpstr>HAL YANG HARUS DIPERHATIKAN DALAM PEMBUATAN SKP GURU</vt:lpstr>
      <vt:lpstr>BERKAS KENAIKAN PANGKAT JFT</vt:lpstr>
      <vt:lpstr>BEBERAPA KENDALA DALAM PERSETUJUAN KENAIKAN PANGKAT JFT GURU</vt:lpstr>
      <vt:lpstr>KERANGKA PENGEMBANGAN KARIR GURU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BKN 12</dc:creator>
  <cp:lastModifiedBy>ASUS A416</cp:lastModifiedBy>
  <cp:revision>93</cp:revision>
  <dcterms:created xsi:type="dcterms:W3CDTF">2022-07-01T02:48:37Z</dcterms:created>
  <dcterms:modified xsi:type="dcterms:W3CDTF">2022-07-04T12:35:19Z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E580753A212847E8B49FC929F85DB73F</vt:lpwstr>
  </property>
  <property fmtid="{D5CDD505-2E9C-101B-9397-08002B2CF9AE}" pid="3" name="KSOProductBuildVer">
    <vt:lpwstr>1033-11.2.0.11156</vt:lpwstr>
  </property>
</Properties>
</file>